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79" r:id="rId6"/>
    <p:sldId id="280" r:id="rId7"/>
    <p:sldId id="278" r:id="rId8"/>
    <p:sldId id="283" r:id="rId9"/>
    <p:sldId id="259" r:id="rId10"/>
    <p:sldId id="288" r:id="rId11"/>
    <p:sldId id="273" r:id="rId12"/>
    <p:sldId id="271" r:id="rId13"/>
    <p:sldId id="265" r:id="rId14"/>
    <p:sldId id="276" r:id="rId15"/>
    <p:sldId id="275" r:id="rId16"/>
    <p:sldId id="263" r:id="rId17"/>
    <p:sldId id="281" r:id="rId18"/>
    <p:sldId id="282" r:id="rId19"/>
    <p:sldId id="285" r:id="rId20"/>
    <p:sldId id="286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33CC"/>
    <a:srgbClr val="003399"/>
    <a:srgbClr val="157FFF"/>
    <a:srgbClr val="E20071"/>
    <a:srgbClr val="E20087"/>
    <a:srgbClr val="FFABCB"/>
    <a:srgbClr val="EF720B"/>
    <a:srgbClr val="F79B4F"/>
    <a:srgbClr val="6F40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80310"/>
            <a:ext cx="8246070" cy="763525"/>
          </a:xfrm>
          <a:effectLst>
            <a:outerShdw blurRad="50800" dist="25400" dir="2700000" algn="tl" rotWithShape="0">
              <a:srgbClr val="002060">
                <a:alpha val="56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50800" dist="25400" dir="2700000" algn="ctr" rotWithShape="0">
              <a:srgbClr val="002060">
                <a:alpha val="82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168900" cy="684885"/>
          </a:xfr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16890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002060">
                <a:alpha val="75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Уравнения – это  золотой ключ, открывающий все математические сезамы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448965" y="295990"/>
                <a:ext cx="8246070" cy="61082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20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0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14:m>
                  <m:oMath xmlns:m="http://schemas.openxmlformats.org/officeDocument/2006/math">
                    <m:r>
                      <a:rPr lang="ru-RU" sz="2400" b="1">
                        <a:solidFill>
                          <a:srgbClr val="000099"/>
                        </a:solidFill>
                        <a:latin typeface="Cambria Math"/>
                      </a:rPr>
                      <m:t>реди данных уравнений выберите:</m:t>
                    </m:r>
                  </m:oMath>
                </a14:m>
                <a:r>
                  <a:rPr lang="ru-RU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0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4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ru-RU" sz="24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8965" y="295990"/>
                <a:ext cx="8246070" cy="610820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695325"/>
                <a:ext cx="8246070" cy="412303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ru-RU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Уравнения не имеющие корней.</a:t>
                </a:r>
                <a:br>
                  <a:rPr lang="ru-RU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en-US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Уравнения, имеющие два различных корня.</a:t>
                </a:r>
                <a:br>
                  <a:rPr lang="ru-RU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en-US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Уравнения, имеющие два одинаковых корня.</a:t>
                </a:r>
                <a:br>
                  <a:rPr lang="ru-RU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1)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.   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+1=0;</m:t>
                      </m:r>
                    </m:oMath>
                    <m:oMath xmlns:m="http://schemas.openxmlformats.org/officeDocument/2006/math">
                      <m:r>
                        <a:rPr lang="en-US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2)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.   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+3=0;</m:t>
                      </m:r>
                    </m:oMath>
                    <m:oMath xmlns:m="http://schemas.openxmlformats.org/officeDocument/2006/math">
                      <m:r>
                        <a:rPr lang="en-US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3)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.   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−16=0;</m:t>
                      </m:r>
                    </m:oMath>
                    <m:oMath xmlns:m="http://schemas.openxmlformats.org/officeDocument/2006/math">
                      <m:r>
                        <a:rPr lang="en-US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4)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.   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+4=0;</m:t>
                      </m:r>
                    </m:oMath>
                    <m:oMath xmlns:m="http://schemas.openxmlformats.org/officeDocument/2006/math">
                      <m:r>
                        <a:rPr lang="en-US" dirty="0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.   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+5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−6=0;</m:t>
                      </m:r>
                    </m:oMath>
                    <m:oMath xmlns:m="http://schemas.openxmlformats.org/officeDocument/2006/math">
                      <m:r>
                        <a:rPr lang="en-US" dirty="0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6</m:t>
                      </m:r>
                      <m:r>
                        <a:rPr lang="en-US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.   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−6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+9=0;</m:t>
                      </m:r>
                    </m:oMath>
                  </m:oMathPara>
                </a14:m>
                <a:r>
                  <a:rPr lang="en-US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ru-RU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695325"/>
                <a:ext cx="8246070" cy="4123035"/>
              </a:xfrm>
              <a:blipFill rotWithShape="1">
                <a:blip r:embed="rId4" cstate="print"/>
                <a:stretch>
                  <a:fillRect l="-962" t="-2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59732" y="4978415"/>
            <a:ext cx="462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Оцените правильность выполнения задания: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балл за каждый правильный ответ.</a:t>
            </a:r>
            <a:endParaRPr lang="ru-RU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56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3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466725" y="142852"/>
                <a:ext cx="8677275" cy="436626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При каких значениях параметра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0099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уравнение </a:t>
                </a:r>
                <a:b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sz="24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ru-RU" sz="24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4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𝟓𝟗</m:t>
                          </m:r>
                        </m:e>
                      </m:d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𝟔𝟐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𝒑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будет неполным квадратным уравнением?</a:t>
                </a:r>
                <a:b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ru-RU" sz="24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466725" y="142852"/>
                <a:ext cx="8677275" cy="4366268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2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3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642910" y="142852"/>
                <a:ext cx="8501090" cy="207170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При каком значении параметра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0099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уравнение</a:t>
                </a:r>
                <a:b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𝒑𝒙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𝒑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>
                          <a:solidFill>
                            <a:srgbClr val="000099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имеет единственное решение?</a:t>
                </a:r>
                <a:br>
                  <a:rPr lang="ru-RU" sz="2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ru-RU" sz="24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642910" y="142852"/>
                <a:ext cx="8501090" cy="2071702"/>
              </a:xfrm>
              <a:blipFill rotWithShape="1">
                <a:blip r:embed="rId3" cstate="print"/>
                <a:stretch>
                  <a:fillRect b="-22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66725" cy="238125"/>
          </a:xfrm>
          <a:prstGeom prst="rect">
            <a:avLst/>
          </a:prstGeom>
          <a:noFill/>
        </p:spPr>
      </p:pic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46070" cy="76352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900500"/>
            <a:ext cx="8328048" cy="54808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Верно –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ВСТАТЬ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Неверно –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ПОДНЯТЬ РУКИ ВВЕРХ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39552" y="1844824"/>
                <a:ext cx="6039923" cy="462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Уравнение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−</m:t>
                    </m:r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𝟒</m:t>
                    </m:r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𝒙</m:t>
                    </m:r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2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биквадратное?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44824"/>
                <a:ext cx="6039923" cy="46217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13" t="-1333" r="-4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9552" y="2332820"/>
            <a:ext cx="59869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Биквадратное уравнение может иметь 5 корней?</a:t>
            </a:r>
            <a:endParaRPr lang="ru-RU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763707"/>
            <a:ext cx="75724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Биквадратное уравнение может иметь 3 корня только тогда,</a:t>
            </a:r>
          </a:p>
          <a:p>
            <a:pPr lvl="0"/>
            <a:r>
              <a:rPr lang="ru-RU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когда один из его корней равен 0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539552" y="3482189"/>
                <a:ext cx="7572428" cy="7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22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В уравнении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ru-RU" sz="2200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ru-RU" sz="2200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+</m:t>
                    </m:r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200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200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ru-RU" sz="2200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ru-RU" sz="2200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ru-RU" sz="2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+</m:t>
                    </m:r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𝟐</m:t>
                    </m:r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22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2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рационально сделать замену </a:t>
                </a:r>
                <a14:m>
                  <m:oMath xmlns:m="http://schemas.openxmlformats.org/officeDocument/2006/math"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𝒙</m:t>
                    </m:r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+</m:t>
                    </m:r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𝟑</m:t>
                    </m:r>
                    <m:r>
                      <a:rPr lang="ru-RU" sz="2200" b="1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000099"/>
                        </a:solidFill>
                        <a:latin typeface="Cambria Math"/>
                      </a:rPr>
                      <m:t>𝒕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82189"/>
                <a:ext cx="7572428" cy="77713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47" t="-3125" b="-132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39552" y="4221088"/>
                <a:ext cx="8208912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В уравнении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ru-RU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ru-RU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𝟖</m:t>
                        </m:r>
                      </m:e>
                    </m:d>
                    <m:d>
                      <m:dPr>
                        <m:ctrlPr>
                          <a:rPr lang="ru-RU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𝟏𝟒</m:t>
                        </m:r>
                      </m:e>
                    </m:d>
                    <m:r>
                      <a:rPr lang="ru-RU" sz="2200" b="1" i="1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0099"/>
                        </a:solidFill>
                        <a:latin typeface="Cambria Math"/>
                      </a:rPr>
                      <m:t>𝟏𝟐𝟎𝟒</m:t>
                    </m:r>
                    <m:r>
                      <a:rPr lang="ru-RU" sz="2200" b="0" i="1" smtClean="0">
                        <a:solidFill>
                          <a:srgbClr val="000099"/>
                        </a:solidFill>
                        <a:latin typeface="Cambria Math"/>
                      </a:rPr>
                      <m:t>, для того, </m:t>
                    </m:r>
                  </m:oMath>
                </a14:m>
                <a:endParaRPr lang="ru-RU" sz="2200" i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чтобы сделать замену нужно перемножить между собой </m:t>
                      </m:r>
                    </m:oMath>
                  </m:oMathPara>
                </a14:m>
                <a:endParaRPr lang="ru-RU" sz="2200" i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1 и 4</m:t>
                      </m:r>
                    </m:oMath>
                  </m:oMathPara>
                </a14:m>
                <a:endParaRPr lang="ru-RU" sz="2200" i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2 и 3</m:t>
                      </m:r>
                    </m:oMath>
                  </m:oMathPara>
                </a14:m>
                <a:endParaRPr lang="ru-RU" sz="2200" i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 скобки в левой части уравнения.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21088"/>
                <a:ext cx="8208912" cy="178510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66" t="-2048" b="-1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3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857224" y="548680"/>
                <a:ext cx="8286776" cy="309634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Решите уравнение:</a:t>
                </a:r>
                <a:br>
                  <a:rPr lang="ru-RU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32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3200" b="1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3200" b="1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32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sz="32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32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ru-RU" sz="3200" b="1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b="1" i="1">
                          <a:solidFill>
                            <a:srgbClr val="000099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r>
                  <a:rPr lang="ru-RU" sz="32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32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ru-RU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857224" y="548680"/>
                <a:ext cx="8286776" cy="3096344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-21237" y="141277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411760" y="3861048"/>
                <a:ext cx="59766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3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3200" b="1" i="1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0099"/>
                        </a:solidFill>
                        <a:latin typeface="Cambria Math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000099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3200" b="1" i="1" smtClean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3200" b="1" i="1">
                        <a:solidFill>
                          <a:srgbClr val="000099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rgbClr val="000099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dirty="0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endParaRPr lang="ru-RU" sz="3200" b="1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861048"/>
                <a:ext cx="5976664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685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3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857224" y="548680"/>
                <a:ext cx="8286776" cy="2160240"/>
              </a:xfrm>
            </p:spPr>
            <p:txBody>
              <a:bodyPr>
                <a:noAutofit/>
              </a:bodyPr>
              <a:lstStyle/>
              <a:p>
                <a:pPr/>
                <a: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Решите уравнение:</a:t>
                </a:r>
                <a:br>
                  <a:rPr lang="ru-RU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32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32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b="1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3200" b="1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ru-RU" sz="3200" b="1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3200" b="1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ru-RU" sz="32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3200" b="1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b="1" i="1">
                          <a:solidFill>
                            <a:srgbClr val="000099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32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ru-RU" sz="32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32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ru-RU" sz="3200" b="1" i="1">
                          <a:solidFill>
                            <a:srgbClr val="000099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3200" b="1" i="1">
                          <a:solidFill>
                            <a:srgbClr val="000099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857224" y="548680"/>
                <a:ext cx="8286776" cy="2160240"/>
              </a:xfrm>
              <a:blipFill rotWithShape="1">
                <a:blip r:embed="rId3" cstate="print"/>
                <a:stretch>
                  <a:fillRect b="-2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411760" y="3439233"/>
                <a:ext cx="4934941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Так как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00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000" b="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000" b="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solidFill>
                          <a:srgbClr val="000099"/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ru-RU" sz="2000" i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Замена </a:t>
                </a:r>
                <a:r>
                  <a:rPr lang="ru-RU" sz="2000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ru-RU" sz="2000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ru-RU" sz="2000" b="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ru-RU" sz="2000" b="0" i="1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  <m:r>
                      <a:rPr lang="ru-RU" sz="2000" b="0" i="1" smtClean="0">
                        <a:solidFill>
                          <a:srgbClr val="000099"/>
                        </a:solidFill>
                        <a:latin typeface="Cambria Math"/>
                      </a:rPr>
                      <m:t>,  </m:t>
                    </m:r>
                    <m:r>
                      <a:rPr lang="en-US" sz="2000" b="0" i="1" smtClean="0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≥0.</m:t>
                    </m:r>
                  </m:oMath>
                </a14:m>
                <a:endParaRPr lang="ru-RU" sz="2000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439233"/>
                <a:ext cx="4934941" cy="71487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360" t="-4274" b="-13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884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46070" cy="610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Содержимое 5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054655"/>
                <a:ext cx="8640959" cy="4123035"/>
              </a:xfrm>
            </p:spPr>
            <p:txBody>
              <a:bodyPr>
                <a:normAutofit/>
              </a:bodyPr>
              <a:lstStyle/>
              <a:p>
                <a:pPr marL="514350" lvl="0" indent="-514350">
                  <a:buFont typeface="+mj-lt"/>
                  <a:buAutoNum type="arabicParenR"/>
                </a:pPr>
                <a:r>
                  <a:rPr lang="ru-RU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При каких значениях параметра   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ru-RU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уравнение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ru-RU" b="1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−</m:t>
                    </m:r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𝟓</m:t>
                    </m:r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𝒙</m:t>
                    </m:r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−</m:t>
                    </m:r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𝒑</m:t>
                    </m:r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имеет единственное решение</a:t>
                </a:r>
                <a:r>
                  <a:rPr lang="ru-RU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ru-RU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Решите уравнение: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ru-RU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ru-RU" b="1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ru-RU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+</m:t>
                    </m:r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ru-RU" b="1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−</m:t>
                    </m:r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𝟒</m:t>
                    </m:r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ru-RU" b="1" i="1">
                        <a:solidFill>
                          <a:srgbClr val="000099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ru-RU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Из квадрата задуманного натурального числа вычли 10 и получили число, на 2 больше задуманного. Какое число было задумано?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ru-RU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Содержимое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054655"/>
                <a:ext cx="8640959" cy="4123035"/>
              </a:xfrm>
              <a:blipFill rotWithShape="1">
                <a:blip r:embed="rId2" cstate="print"/>
                <a:stretch>
                  <a:fillRect l="-1199" t="-1479" r="-1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39752" y="1340768"/>
            <a:ext cx="4418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46070" cy="61082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Поставьте каждому</a:t>
            </a:r>
            <a:r>
              <a:rPr lang="ru-RU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полученному </a:t>
            </a: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результату</a:t>
            </a:r>
            <a:b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букву</a:t>
            </a:r>
            <a:r>
              <a:rPr lang="ru-RU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Составьте из них слово</a:t>
            </a:r>
            <a:r>
              <a:rPr lang="ru-RU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которое будет являться темой следующих уроков </a:t>
            </a: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7196877"/>
              </p:ext>
            </p:extLst>
          </p:nvPr>
        </p:nvGraphicFramePr>
        <p:xfrm>
          <a:off x="1403648" y="2060848"/>
          <a:ext cx="6096000" cy="122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383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  <a:endParaRPr lang="ru-RU" sz="280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ru-RU" sz="280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300000" t="-81897" r="-400" b="-10345"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66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8994" y="1628800"/>
            <a:ext cx="6958379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ФРАНЦУА ВИЕТ</a:t>
            </a:r>
            <a:br>
              <a:rPr lang="ru-RU" sz="6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600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(1540 – 1603)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Французский математик</a:t>
            </a:r>
            <a:endParaRPr lang="ru-RU" sz="2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2852" y="5083979"/>
            <a:ext cx="7119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Оцените правильность выполнения самостоятельной работы: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1 баллу за каждый правильный ответ в уравнениях №1, №2.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балла за задачу (1 балл – за правильно составленное уравнение и  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балл за правильное решение и ответ в задаче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Оценка за урок</a:t>
            </a:r>
            <a:endParaRPr lang="ru-RU" dirty="0">
              <a:solidFill>
                <a:srgbClr val="0033CC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3262795"/>
              </p:ext>
            </p:extLst>
          </p:nvPr>
        </p:nvGraphicFramePr>
        <p:xfrm>
          <a:off x="1763687" y="2054225"/>
          <a:ext cx="590465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баллов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18-20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14-17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9-13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Меньше 9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«быть не должно!»</a:t>
                      </a:r>
                      <a:endParaRPr lang="ru-RU" sz="2400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93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Тема: Квадратные уравнения. </a:t>
            </a:r>
            <a:b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Решение упражнений.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85875"/>
            <a:ext cx="8820472" cy="412273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Макарычев Ю.Н. (</a:t>
            </a:r>
            <a:r>
              <a:rPr lang="ru-RU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№821(2 столбик), №823, №828;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Сообщение: «</a:t>
            </a:r>
            <a:r>
              <a:rPr lang="ru-RU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Француа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Виет» (по желанию).</a:t>
            </a:r>
            <a:endParaRPr lang="ru-RU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72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Мне приходится делить время между политикой и уравнениями. Однако уравнения, по – моему, гораздо важнее. </a:t>
            </a:r>
            <a:b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Политика существует только для данного момента, а уравнения  будут существовать вечно.</a:t>
            </a:r>
            <a:endParaRPr lang="en-US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5429264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А. </a:t>
            </a:r>
            <a:r>
              <a:rPr lang="ru-RU" sz="3200" b="1" i="1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Эйнштейн 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46070" cy="61082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46070" cy="412303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Систематизировать знания по теме: «Квадратные уравнения»;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Повторить виды квадратных уравнений и способы их решения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Повторить методы решения уравнений, сводящихся к квадратным;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Подготовиться к контрольной работе по теме: «Квадратные уравнения».</a:t>
            </a:r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457200"/>
            <a:ext cx="8246070" cy="61082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задания:</a:t>
            </a:r>
            <a:endParaRPr lang="ru-RU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№671 (б).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𝟏𝟕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𝟏𝟔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ru-RU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Замена: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ru-RU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0.</a:t>
                </a:r>
                <a:endParaRPr lang="en-US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𝟏𝟕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𝟏𝟔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ru-RU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,       </m:t>
                    </m:r>
                    <m:sSub>
                      <m:sSub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𝟏𝟔</m:t>
                    </m:r>
                  </m:oMath>
                </a14:m>
                <a:r>
                  <a:rPr lang="en-US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ru-RU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Обратная замена</a:t>
                </a:r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𝟏𝟔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;      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=±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=±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,  ±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endParaRPr lang="ru-RU" sz="2000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14" t="-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457200"/>
            <a:ext cx="8246070" cy="61082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задания:</a:t>
            </a:r>
            <a:endParaRPr lang="ru-RU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8656" y="1844824"/>
                <a:ext cx="8246070" cy="4123035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№674 (б).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ru-RU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Замена: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en-US" sz="2000" b="1" i="1" dirty="0" smtClean="0">
                  <a:solidFill>
                    <a:srgbClr val="000099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𝟑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0099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sz="2000" b="1" i="0" smtClean="0">
                          <a:solidFill>
                            <a:srgbClr val="000099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000" b="1" i="0" dirty="0" smtClean="0">
                  <a:solidFill>
                    <a:srgbClr val="000099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ru-RU" sz="2000" b="1" i="1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sz="2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0.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ru-RU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,       </m:t>
                    </m:r>
                    <m:sSub>
                      <m:sSub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ru-RU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Обратная замена</a:t>
                </a:r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           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;      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=±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=±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,  ±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656" y="1844824"/>
                <a:ext cx="8246070" cy="4123035"/>
              </a:xfrm>
              <a:blipFill rotWithShape="1">
                <a:blip r:embed="rId2" cstate="print"/>
                <a:stretch>
                  <a:fillRect l="-739" t="-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6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457200"/>
            <a:ext cx="8246070" cy="61082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задания:</a:t>
            </a:r>
            <a:endParaRPr lang="ru-RU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8656" y="1844824"/>
                <a:ext cx="8246070" cy="4123035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№674 (б).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ru-RU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e>
                    </m:d>
                    <m:d>
                      <m:dPr>
                        <m:ctrlPr>
                          <a:rPr lang="ru-RU" sz="20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ru-RU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ru-RU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Замена: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en-US" sz="2000" b="1" i="1" dirty="0" smtClean="0">
                  <a:solidFill>
                    <a:srgbClr val="000099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e>
                    </m:d>
                    <m:d>
                      <m:dPr>
                        <m:ctrlP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0.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𝟏𝟔𝟖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𝟏𝟐</m:t>
                    </m:r>
                    <m:r>
                      <a:rPr lang="ru-RU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,       </m:t>
                    </m:r>
                    <m:sSub>
                      <m:sSub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-14.</a:t>
                </a:r>
              </a:p>
              <a:p>
                <a:pPr>
                  <a:buNone/>
                </a:pPr>
                <a:r>
                  <a:rPr lang="ru-RU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Обратная замена</a:t>
                </a:r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𝟏𝟐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00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𝟏𝟒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;      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, −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</a:rPr>
                              <m:t>𝝐</m:t>
                            </m:r>
                            <m:r>
                              <a:rPr lang="en-US" sz="2000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</a:rPr>
                              <m:t>∅.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ru-RU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𝟒</m:t>
                    </m:r>
                  </m:oMath>
                </a14:m>
                <a:r>
                  <a:rPr lang="en-US" sz="2000" b="1" i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b="1" i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656" y="1844824"/>
                <a:ext cx="8246070" cy="4123035"/>
              </a:xfrm>
              <a:blipFill rotWithShape="1">
                <a:blip r:embed="rId2" cstate="print"/>
                <a:stretch>
                  <a:fillRect l="-739" t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9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46070" cy="610820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 №688</a:t>
            </a:r>
            <a:endParaRPr lang="ru-RU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63948" y="1958625"/>
                <a:ext cx="8246070" cy="41230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0099"/>
                        </a:solidFill>
                        <a:latin typeface="Cambria Math"/>
                        <a:cs typeface="Times New Roman" pitchFamily="18" charset="0"/>
                      </a:rPr>
                      <m:t>𝐱</m:t>
                    </m:r>
                  </m:oMath>
                </a14:m>
                <a:r>
                  <a:rPr lang="en-US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948" y="1958625"/>
                <a:ext cx="8246070" cy="4123035"/>
              </a:xfrm>
              <a:blipFill rotWithShape="1">
                <a:blip r:embed="rId2" cstate="print"/>
                <a:stretch>
                  <a:fillRect t="-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475656" y="1958625"/>
            <a:ext cx="1296144" cy="698376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9743" y="1560590"/>
            <a:ext cx="1634480" cy="124039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63672" y="1678945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+3)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669743" y="2814138"/>
                <a:ext cx="3195875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d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p>
                          <m:r>
                            <a:rPr lang="uk-UA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743" y="2814138"/>
                <a:ext cx="3195875" cy="7148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763131" y="2400873"/>
                <a:ext cx="1333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𝟏𝟎</m:t>
                        </m:r>
                      </m:e>
                    </m:d>
                  </m:oMath>
                </a14:m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131" y="2400873"/>
                <a:ext cx="1333891" cy="40011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7692" r="-4110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1475656" y="2329920"/>
                <a:ext cx="15121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99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329920"/>
                <a:ext cx="1512168" cy="4001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032" t="-909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633448" y="2814138"/>
                <a:ext cx="2312684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k-UA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p>
                          <m:r>
                            <a:rPr lang="uk-UA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48" y="2814138"/>
                <a:ext cx="2312684" cy="71487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659842" y="3312069"/>
                <a:ext cx="3652475" cy="2085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0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 smtClean="0">
                    <a:solidFill>
                      <a:srgbClr val="000099"/>
                    </a:solidFill>
                    <a:latin typeface="Cambria Math"/>
                  </a:rPr>
                  <a:t> в 3  раза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d>
                      <m:r>
                        <a:rPr lang="uk-UA" sz="2000" b="1" i="0" smtClean="0">
                          <a:solidFill>
                            <a:srgbClr val="000099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r>
                  <a:rPr lang="en-US" sz="2000" b="1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𝟕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𝟑𝟎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,</a:t>
                </a:r>
                <a:endParaRPr lang="en-US" sz="2000" b="1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𝟔</m:t>
                    </m:r>
                    <m:r>
                      <a:rPr lang="ru-RU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 не уд. </a:t>
                </a:r>
                <a:r>
                  <a:rPr lang="ru-RU" sz="2000" b="1" dirty="0" err="1">
                    <a:solidFill>
                      <a:srgbClr val="000099"/>
                    </a:solidFill>
                    <a:latin typeface="Times New Roman" pitchFamily="18" charset="0"/>
                  </a:rPr>
                  <a:t>у</a:t>
                </a:r>
                <a:r>
                  <a:rPr lang="ru-RU" sz="2000" b="1" dirty="0" err="1" smtClean="0">
                    <a:solidFill>
                      <a:srgbClr val="000099"/>
                    </a:solidFill>
                    <a:latin typeface="Times New Roman" pitchFamily="18" charset="0"/>
                  </a:rPr>
                  <a:t>сл</a:t>
                </a:r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.</a:t>
                </a:r>
              </a:p>
              <a:p>
                <a:r>
                  <a:rPr lang="ru-RU" sz="2000" b="1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Ответ: 6м,  8м.</a:t>
                </a:r>
                <a:endParaRPr lang="en-US" sz="2000" b="1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2" y="3312069"/>
                <a:ext cx="3652475" cy="208589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669" t="-1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016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46070" cy="61082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Критерии самооценки выполнения домашнего задания</a:t>
            </a:r>
            <a:endParaRPr lang="ru-RU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8552722"/>
              </p:ext>
            </p:extLst>
          </p:nvPr>
        </p:nvGraphicFramePr>
        <p:xfrm>
          <a:off x="2627784" y="2314848"/>
          <a:ext cx="46805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/>
                <a:gridCol w="23402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Уравнения</a:t>
                      </a:r>
                      <a:endParaRPr lang="ru-RU" b="0" i="1" dirty="0">
                        <a:ln>
                          <a:solidFill>
                            <a:srgbClr val="0033CC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lang="ru-RU" b="0" i="1" dirty="0">
                        <a:ln>
                          <a:solidFill>
                            <a:srgbClr val="0033CC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endParaRPr lang="ru-RU" b="0" i="1" dirty="0">
                        <a:ln>
                          <a:solidFill>
                            <a:srgbClr val="0033CC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балла</a:t>
                      </a:r>
                      <a:endParaRPr lang="ru-RU" b="0" i="1" dirty="0">
                        <a:ln>
                          <a:solidFill>
                            <a:srgbClr val="0033CC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b="0" i="1" dirty="0">
                        <a:ln>
                          <a:solidFill>
                            <a:srgbClr val="0033CC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баллов</a:t>
                      </a:r>
                      <a:endParaRPr lang="ru-RU" b="0" i="1" dirty="0">
                        <a:ln>
                          <a:solidFill>
                            <a:srgbClr val="0033CC"/>
                          </a:solidFill>
                        </a:ln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18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15616" y="527050"/>
            <a:ext cx="8028384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каждой группе выбрать лишнее уравнение:</a:t>
            </a:r>
            <a:endParaRPr lang="en-US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1462116"/>
              </p:ext>
            </p:extLst>
          </p:nvPr>
        </p:nvGraphicFramePr>
        <p:xfrm>
          <a:off x="1000098" y="1500174"/>
          <a:ext cx="7929620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405"/>
                <a:gridCol w="1982405"/>
                <a:gridCol w="1982405"/>
                <a:gridCol w="1982405"/>
              </a:tblGrid>
              <a:tr h="2857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группа</a:t>
                      </a:r>
                      <a:endParaRPr lang="en-US" sz="2000" b="1" i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endParaRPr lang="ru-RU" sz="2000" b="1" i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+ 4х – 7 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– 6х + 9 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– 2х 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+ 10х - 9 = 0</a:t>
                      </a:r>
                      <a:endParaRPr lang="ru-RU" sz="2000" b="1" i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группа</a:t>
                      </a:r>
                      <a:endParaRPr lang="en-US" sz="2000" b="1" i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endParaRPr lang="ru-RU" sz="2000" b="1" i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– 6х 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+ 9 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+ 5х  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- 6х - 7 = 0</a:t>
                      </a:r>
                    </a:p>
                    <a:p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группа</a:t>
                      </a:r>
                      <a:endParaRPr lang="en-US" sz="2000" b="1" i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endParaRPr lang="ru-RU" sz="2000" b="1" i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- 3х + 4 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 </a:t>
                      </a:r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+ 1 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+ 6х + 7 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+ 5х + 12 = 0</a:t>
                      </a:r>
                    </a:p>
                    <a:p>
                      <a:endParaRPr lang="ru-RU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группа</a:t>
                      </a:r>
                      <a:endParaRPr lang="en-US" sz="2000" b="1" i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endParaRPr lang="ru-RU" sz="2000" b="1" i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+ 5х - 7 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- 6 </a:t>
                      </a:r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+ 1 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– </a:t>
                      </a:r>
                      <a:r>
                        <a:rPr lang="ru-RU" sz="2000" b="1" i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+ 9 = 0</a:t>
                      </a:r>
                    </a:p>
                    <a:p>
                      <a:pPr>
                        <a:buNone/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2х</a:t>
                      </a:r>
                      <a:r>
                        <a:rPr lang="ru-RU" sz="2000" b="1" i="1" baseline="30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+ 4х + 5 = 0</a:t>
                      </a:r>
                    </a:p>
                    <a:p>
                      <a:endParaRPr lang="ru-RU" sz="2000" b="1" i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268</Words>
  <Application>Microsoft Office PowerPoint</Application>
  <PresentationFormat>Экран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      Уравнения – это  золотой ключ, открывающий все математические сезамы</vt:lpstr>
      <vt:lpstr>  Тема: Квадратные уравнения.  Решение упражнений. </vt:lpstr>
      <vt:lpstr>Цель урока: </vt:lpstr>
      <vt:lpstr>Проверка домашнего задания:</vt:lpstr>
      <vt:lpstr>Проверка домашнего задания:</vt:lpstr>
      <vt:lpstr>Проверка домашнего задания:</vt:lpstr>
      <vt:lpstr>Задача №688</vt:lpstr>
      <vt:lpstr>Критерии самооценки выполнения домашнего задания</vt:lpstr>
      <vt:lpstr>В каждой группе выбрать лишнее уравнение:</vt:lpstr>
      <vt:lpstr> </vt:lpstr>
      <vt:lpstr> </vt:lpstr>
      <vt:lpstr> </vt:lpstr>
      <vt:lpstr>Физкультминутка</vt:lpstr>
      <vt:lpstr> </vt:lpstr>
      <vt:lpstr> </vt:lpstr>
      <vt:lpstr>Слайд 16</vt:lpstr>
      <vt:lpstr>  Поставьте каждому, полученному результату в соответствие букву </vt:lpstr>
      <vt:lpstr>Слайд 18</vt:lpstr>
      <vt:lpstr>Оценка за урок</vt:lpstr>
      <vt:lpstr>Домашнее задание</vt:lpstr>
      <vt:lpstr>      Мне приходится делить время между политикой и уравнениями. Однако уравнения, по – моему, гораздо важнее.  Политика существует только для данного момента, а уравнения  будут существовать вечно.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Пользователь</cp:lastModifiedBy>
  <cp:revision>141</cp:revision>
  <dcterms:created xsi:type="dcterms:W3CDTF">2013-08-21T19:17:07Z</dcterms:created>
  <dcterms:modified xsi:type="dcterms:W3CDTF">2019-02-21T07:01:17Z</dcterms:modified>
</cp:coreProperties>
</file>