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74" r:id="rId10"/>
    <p:sldId id="272" r:id="rId11"/>
    <p:sldId id="273" r:id="rId12"/>
    <p:sldId id="275" r:id="rId13"/>
    <p:sldId id="276" r:id="rId14"/>
    <p:sldId id="271" r:id="rId15"/>
    <p:sldId id="277" r:id="rId16"/>
    <p:sldId id="279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image" Target="../media/image3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2.jpeg"/><Relationship Id="rId7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altLang="ru-RU" smtClean="0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ru-RU" altLang="ru-RU" sz="2200" b="1">
                <a:solidFill>
                  <a:srgbClr val="FFFF00"/>
                </a:solidFill>
                <a:latin typeface="Monotype Corsiva" pitchFamily="66" charset="0"/>
              </a:endParaRPr>
            </a:p>
            <a:p>
              <a:pPr algn="ctr"/>
              <a:r>
                <a:rPr lang="ru-RU" altLang="ru-RU" sz="2400" b="1">
                  <a:solidFill>
                    <a:srgbClr val="FFFF00"/>
                  </a:solidFill>
                  <a:latin typeface="Monotype Corsiva" pitchFamily="66" charset="0"/>
                </a:rPr>
                <a:t>ГОСУДАРСТВЕННОЕ УЧРЕЖДЕНИЕ</a:t>
              </a:r>
            </a:p>
            <a:p>
              <a:pPr algn="ctr"/>
              <a:r>
                <a:rPr lang="ru-RU" altLang="ru-RU" sz="2400" b="1">
                  <a:solidFill>
                    <a:srgbClr val="FFFF00"/>
                  </a:solidFill>
                  <a:latin typeface="Monotype Corsiva" pitchFamily="66" charset="0"/>
                </a:rPr>
                <a:t> ЛУГАНСКОЙ НАРОДНОЙ РЕСПУБЛИКИ</a:t>
              </a:r>
            </a:p>
            <a:p>
              <a:pPr algn="ctr"/>
              <a:r>
                <a:rPr lang="ru-RU" altLang="ru-RU" sz="2400" b="1">
                  <a:solidFill>
                    <a:srgbClr val="FFFF00"/>
                  </a:solidFill>
                  <a:latin typeface="Monotype Corsiva" pitchFamily="66" charset="0"/>
                </a:rPr>
                <a:t>«Луганское общеобразовательное  учреждение – средняя  общеобразовательная школа  № 45»</a:t>
              </a: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6600" b="1" kern="0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altLang="ru-RU" sz="4000" b="1" kern="0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ФОРМЫ И МЕТОДЫ КОТРОЛЯ УЧЕБНЫХ ДОСТИЖЕНИЙ УЧАЩИХСЯ</a:t>
            </a:r>
          </a:p>
          <a:p>
            <a:pPr>
              <a:defRPr/>
            </a:pPr>
            <a:r>
              <a:rPr lang="ru-RU" altLang="ru-RU" sz="2000" b="1" kern="0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учитель математики</a:t>
            </a:r>
          </a:p>
          <a:p>
            <a:pPr>
              <a:defRPr/>
            </a:pPr>
            <a:r>
              <a:rPr lang="ru-RU" altLang="ru-RU" sz="2000" b="1" kern="0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Максименко Наталья Борисовна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003800" y="5517232"/>
            <a:ext cx="1872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Луганск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10.12.2019 </a:t>
            </a:r>
            <a:r>
              <a:rPr lang="ru-RU" altLang="ru-RU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г.</a:t>
            </a: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" descr="http://dlyc.lyc1-brr.edusite.ru/images/de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63" y="4508500"/>
            <a:ext cx="2643187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6" descr="C:\Users\User\Desktop\2017-2018 школа45\НЕДЕЛЯ МАТЕМАТИКИ\фотонеделя матем)\20171011_08190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763" y="4508500"/>
            <a:ext cx="4448175" cy="209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Типы </a:t>
              </a:r>
            </a:p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контроля</a:t>
              </a:r>
              <a:endParaRPr lang="ru-RU" altLang="ru-RU" sz="6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4248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altLang="ru-RU" b="1" i="1" u="sng" kern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Внешний – </a:t>
            </a:r>
            <a:r>
              <a:rPr lang="ru-RU" altLang="ru-RU" sz="3200" b="1" kern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осуществляется учителем над деятельностью ученика</a:t>
            </a:r>
            <a:endParaRPr lang="ru-RU" altLang="ru-RU" sz="3200" b="1" i="1" u="sng" kern="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ru-RU" altLang="ru-RU" b="1" i="1" u="sng" kern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Взаимный - </a:t>
            </a:r>
            <a:r>
              <a:rPr lang="ru-RU" altLang="ru-RU" sz="3200" b="1" kern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осуществляется учеником над деятельностью одноклассника</a:t>
            </a:r>
            <a:endParaRPr lang="ru-RU" altLang="ru-RU" b="1" i="1" u="sng" kern="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ru-RU" altLang="ru-RU" b="1" i="1" u="sng" kern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Самоконтроль - </a:t>
            </a:r>
            <a:r>
              <a:rPr lang="ru-RU" altLang="ru-RU" sz="3200" b="1" kern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осуществляется учеником над собственной деятельностью</a:t>
            </a:r>
            <a:endParaRPr lang="ru-RU" altLang="ru-RU" b="1" i="1" u="sng" kern="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altLang="ru-RU" b="1" i="1" u="sng" kern="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Методы  </a:t>
              </a:r>
            </a:p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контроля</a:t>
              </a:r>
              <a:endParaRPr lang="ru-RU" altLang="ru-RU" sz="6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4248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endParaRPr lang="ru-RU" altLang="ru-RU" sz="1600" b="1" kern="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altLang="ru-RU" sz="1600" b="1" i="1" u="sng" kern="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539552" y="1988840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процессе обучения в различных сочетаниях используются методы:</a:t>
            </a:r>
          </a:p>
          <a:p>
            <a:pPr algn="ctr"/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539552" y="1916832"/>
          <a:ext cx="8424936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6336704"/>
              </a:tblGrid>
              <a:tr h="67578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Метод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</a:p>
                    <a:p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устного</a:t>
                      </a:r>
                    </a:p>
                    <a:p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контроля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основе лежит вопросно-ответная форма или монологический ответ учащегося. Устный опрос осуществляется в индивидуальной и фронтальной формах. </a:t>
                      </a:r>
                    </a:p>
                    <a:p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Цель устного индивидуального контроля – выявление учителем знаний, умений и навыков отдельных учащихся.</a:t>
                      </a:r>
                    </a:p>
                    <a:p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Устный фронтальный контроль (опрос) требует серии логически связанных между собой вопросов по небольшому объему материала.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626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Методы письменного контроля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Характеризуются высокой экономичностью и эффективностью. Позволяют глубоко и объективно проверить знания учащихся.</a:t>
                      </a:r>
                    </a:p>
                    <a:p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Письменный контроль редко бывает индивидуальным, когда отдельным учащимся предлагаются контрольные задания по карточкам.</a:t>
                      </a:r>
                      <a:endParaRPr lang="ru-RU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Методы  </a:t>
              </a:r>
            </a:p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контроля</a:t>
              </a:r>
              <a:endParaRPr lang="ru-RU" altLang="ru-RU" sz="6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4248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endParaRPr lang="ru-RU" altLang="ru-RU" sz="1600" b="1" kern="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altLang="ru-RU" sz="1600" b="1" i="1" u="sng" kern="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539552" y="1988840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процессе обучения в различных сочетаниях используются методы:</a:t>
            </a:r>
          </a:p>
          <a:p>
            <a:pPr algn="ctr"/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539552" y="1916832"/>
          <a:ext cx="8424936" cy="4382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6120680"/>
              </a:tblGrid>
              <a:tr h="67578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Метод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</a:p>
                    <a:p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практического</a:t>
                      </a:r>
                    </a:p>
                    <a:p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контроля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Имеют целью проверить практические умения и навыки учеников, способность применять знания при решении конкретных задач. Они представляют собой проведение опытов, составление таблиц, схем, чертежей.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626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наблюдения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Систематическое получение данных о знаниях и развитии ученика, ежедневное изучение учащихся в процессе обучения. Результаты наблюдения не фиксируются в официальных документах, а учитываются учителем при работе и общей оценке ученика.</a:t>
                      </a:r>
                    </a:p>
                  </a:txBody>
                  <a:tcPr/>
                </a:tc>
              </a:tr>
              <a:tr h="145626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Тестовый и рейтинговый контроль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Набор стандартизированных заданий по каждому из которых надо выбрать правильный ответ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Методы  </a:t>
              </a:r>
            </a:p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контроля</a:t>
              </a:r>
              <a:endParaRPr lang="ru-RU" altLang="ru-RU" sz="6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4248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endParaRPr lang="ru-RU" altLang="ru-RU" sz="1600" b="1" kern="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altLang="ru-RU" sz="1600" b="1" i="1" u="sng" kern="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539552" y="1988840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процессе обучения в различных сочетаниях используются методы:</a:t>
            </a:r>
          </a:p>
          <a:p>
            <a:pPr algn="ctr"/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539552" y="1916832"/>
          <a:ext cx="8424936" cy="401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328592"/>
              </a:tblGrid>
              <a:tr h="67578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Машинный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контроль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 развитием информационных технологий обучения все шире используется машинный контроль. Наибольшее распространение получили различные виды программированного контроля, когда учащиеся должны из нескольких вариантов возможных ответов выбрать правильный. Преимущества машинного контроля в том, что машина беспристрастна.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626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Комбинированный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контроль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Сочетание различных методов контроля. Учет </a:t>
                      </a:r>
                      <a:r>
                        <a:rPr lang="ru-RU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внеучебных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достижений учащихся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Формы  </a:t>
              </a:r>
            </a:p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контроля</a:t>
              </a:r>
              <a:endParaRPr lang="ru-RU" altLang="ru-RU" sz="6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6600" b="1" kern="0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95536" y="1916832"/>
          <a:ext cx="8568952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6601"/>
                <a:gridCol w="5932351"/>
              </a:tblGrid>
              <a:tr h="675788">
                <a:tc>
                  <a:txBody>
                    <a:bodyPr/>
                    <a:lstStyle/>
                    <a:p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Фронтальная форма</a:t>
                      </a:r>
                      <a:endParaRPr lang="ru-RU" sz="20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вопросы составленные учителем ученики дают краткие ответы. Такая форма контроля приобретает вид оживленной беседы. Она не используется для глубокого выявления уровня знаний учащихся.</a:t>
                      </a:r>
                      <a:endParaRPr lang="ru-RU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934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Групповая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форма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Контроль осуществляется лишь для части класса. Вопрос ставится перед определенной группой учеников, но в его разрешении могут принимать участие и остальные учащиеся.</a:t>
                      </a:r>
                      <a:endParaRPr lang="ru-RU" sz="16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Индивидуальная форма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Применяется для основательного знакомства учителя с знаниями, умениями и навыками отдельных учащихся, которые для ответа обычно вызываются к доске.</a:t>
                      </a:r>
                      <a:endParaRPr lang="ru-RU" sz="16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Комбинированная форма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Это сочетание индивидуального контроля с фронтальным и групповым. Чаще всего применяется после прохождения какой-либо объемной темы, когда надо опросить максимальное количество учеников.</a:t>
                      </a:r>
                      <a:endParaRPr lang="ru-RU" sz="16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 gridSpan="2"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Взаимный контроль и самоконтроль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Средства осуществления</a:t>
              </a:r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alt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контроля</a:t>
              </a:r>
              <a:endParaRPr lang="ru-RU" altLang="ru-RU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6600" b="1" kern="0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95536" y="1916832"/>
          <a:ext cx="8568952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Устный опрос учащихся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Проверка учителем тетрадей с домашним заданием</a:t>
                      </a:r>
                      <a:endParaRPr lang="ru-RU" sz="32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Математический диктант</a:t>
                      </a:r>
                      <a:endParaRPr lang="ru-RU" sz="32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Самостоятельные и контрольные работы</a:t>
                      </a:r>
                      <a:endParaRPr lang="ru-RU" sz="32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Тесты </a:t>
                      </a:r>
                      <a:endParaRPr lang="ru-RU" sz="3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Учебные </a:t>
                      </a:r>
                      <a:r>
                        <a:rPr lang="ru-RU" sz="32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lang="ru-RU" sz="3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Учебные </a:t>
              </a:r>
              <a:r>
                <a:rPr lang="ru-RU" altLang="ru-RU" sz="40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портфолио</a:t>
              </a:r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</a:p>
            <a:p>
              <a:pPr algn="ctr"/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форма контроля</a:t>
              </a:r>
            </a:p>
            <a:p>
              <a:pPr algn="ctr"/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и</a:t>
              </a:r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оценки достижений учащихся </a:t>
              </a:r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alt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6600" b="1" kern="0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95536" y="1700808"/>
          <a:ext cx="8568952" cy="489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6768752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Цель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Отражает работу ученика в области курса математики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Задачи </a:t>
                      </a:r>
                      <a:endParaRPr lang="ru-RU" sz="20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Показывает успехи ученика в области математики, демонстрирует умения ученика оперировать математическим аппаратом и решать проблемные задания, коммуникативные умения, способности к дальнейшему продвижению в области математики</a:t>
                      </a:r>
                      <a:endParaRPr lang="ru-RU" sz="16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061672"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Содержание </a:t>
                      </a:r>
                      <a:endParaRPr lang="ru-RU" sz="20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AutoNum type="arabicPeriod"/>
                      </a:pPr>
                      <a:r>
                        <a:rPr lang="ru-RU" sz="16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Ф. И. О. автора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ru-RU" sz="16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Краткая история успехов по математике (что легче дается, что труднее, в чем эти трудности).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ru-RU" sz="16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Доклады, творческие домашние работы (из разных тем, включить один пример, описывающий несколько разных способов решения одной и той же задачи)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ru-RU" sz="16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Контрольные, самостоятельные работы (включить один пример, демонстрирующий подход к исправлению ошибок)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ru-RU" sz="16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Тесты (различные)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ru-RU" sz="16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 родителей (рецензента)</a:t>
                      </a:r>
                    </a:p>
                    <a:p>
                      <a:pPr marL="457200" indent="-457200" algn="l">
                        <a:buAutoNum type="arabicPeriod"/>
                      </a:pPr>
                      <a:r>
                        <a:rPr lang="ru-RU" sz="16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конце учебного года – защита «Портфеля»</a:t>
                      </a:r>
                    </a:p>
                    <a:p>
                      <a:pPr marL="457200" indent="-457200" algn="l">
                        <a:buAutoNum type="arabicPeriod"/>
                      </a:pPr>
                      <a:endParaRPr lang="ru-RU" sz="16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Выводы </a:t>
              </a:r>
              <a:endParaRPr lang="ru-RU" alt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6600" b="1" kern="0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95536" y="1916832"/>
          <a:ext cx="8568952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Систематический контроль – важное условие повышения качества обучения, заинтересованности учащихся в изучении предмета, предупреждает отставание, обеспечивает активную работу каждого ученика, позволяет своевременно устранять недостатки и пробелы в знаниях учащихся.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Контроль для учащихся должен быть обучающим</a:t>
                      </a:r>
                      <a:endParaRPr lang="ru-RU" sz="32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altLang="ru-RU" smtClean="0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0" y="-387424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4000" b="1" dirty="0" smtClean="0">
                  <a:solidFill>
                    <a:srgbClr val="FFFF00"/>
                  </a:solidFill>
                  <a:latin typeface="Monotype Corsiva" pitchFamily="66" charset="0"/>
                  <a:ea typeface="MingLiU_HKSCS-ExtB" pitchFamily="18" charset="-120"/>
                </a:rPr>
                <a:t>АКТУАЛЬНОСТЬ ТЕМЫ</a:t>
              </a:r>
              <a:endParaRPr lang="ru-RU" altLang="ru-RU" sz="4000" b="1" dirty="0">
                <a:solidFill>
                  <a:srgbClr val="FFFF00"/>
                </a:solidFill>
                <a:latin typeface="Monotype Corsiva" pitchFamily="66" charset="0"/>
                <a:ea typeface="MingLiU_HKSCS-ExtB" pitchFamily="18" charset="-12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6600" b="1" kern="0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755577" y="1412776"/>
            <a:ext cx="784887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Одна из наиболее сложных, нестареющих школьных проблем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объективно оценить учебную деятельность каждого ученика, привить уважительное, ответственное отношение к контролю.</a:t>
            </a:r>
          </a:p>
          <a:p>
            <a:pPr algn="ctr"/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+ контроль,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влияя на характер деятельности школьника,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являются мощными организующими и дисциплинирующими, воспитывающими факторами в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учебно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– воспитательном процессе</a:t>
            </a:r>
          </a:p>
          <a:p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 descr="http://dlyc.lyc1-brr.edusite.ru/images/de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5373216"/>
            <a:ext cx="1741313" cy="113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-53144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0" y="45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8800" b="1" dirty="0" smtClean="0">
                  <a:solidFill>
                    <a:srgbClr val="FFFF00"/>
                  </a:solidFill>
                  <a:latin typeface="Monotype Corsiva" pitchFamily="66" charset="0"/>
                </a:rPr>
                <a:t>Проблема</a:t>
              </a:r>
              <a:endParaRPr lang="ru-RU" altLang="ru-RU" sz="8800" b="1" dirty="0">
                <a:solidFill>
                  <a:srgbClr val="FFFF00"/>
                </a:solidFill>
                <a:latin typeface="Monotype Corsiva" pitchFamily="66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1484784"/>
            <a:ext cx="8135938" cy="4608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ru-RU" altLang="ru-RU" sz="2000" b="1" kern="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* КАК  СТАТЬ МАСТЕРОМ В НЕЛЕГКОМ,  НАКЛАДЫВАЮЩЕМ НА УЧИТЕЛЯ ВЫСОКУЮ МОРАЛЬНУЮ ОТВЕТСТВЕННОСТЬ ДЕЛЕ, КОГДА ПЕДАГОГ ОСУЩЕСТВЛЯЕТ КОНТРОЛЬ ЗА СВОЕЙ РАБОТОЙ И РАБОТОЙ СВОИХ УЧЕНИКОВ.</a:t>
            </a:r>
          </a:p>
          <a:p>
            <a:pPr>
              <a:lnSpc>
                <a:spcPct val="150000"/>
              </a:lnSpc>
              <a:defRPr/>
            </a:pPr>
            <a:r>
              <a:rPr lang="ru-RU" altLang="ru-RU" sz="2000" b="1" kern="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* КАКАЯ ФОРМА КОНТРОЛЯ ДОСТИЖЕНИЙ УЧАЩИХСЯ ЯВЛЯЕТСЯ БОЛЕЕ ЭФФЕКТИВНОЙ;</a:t>
            </a:r>
          </a:p>
          <a:p>
            <a:pPr>
              <a:lnSpc>
                <a:spcPct val="150000"/>
              </a:lnSpc>
              <a:defRPr/>
            </a:pPr>
            <a:r>
              <a:rPr lang="ru-RU" altLang="ru-RU" sz="2000" b="1" kern="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* КАК СДЕЛАТЬ ТАК, ЧТОБЫ СУЩЕСТВУЮЩИЕ ФОРМЫ ПОЗВОЛЯЛИ ПОЛУЧАТЬ БОЛЕЕ РЕАЛЬНУЮ КАРТИНУ УСВОЕНИЯ ЗНАНИЙ, НЕ УСТРАШАЛИ УЧЕНИКОВ;</a:t>
            </a:r>
          </a:p>
          <a:p>
            <a:pPr>
              <a:lnSpc>
                <a:spcPct val="150000"/>
              </a:lnSpc>
              <a:defRPr/>
            </a:pPr>
            <a:r>
              <a:rPr lang="ru-RU" altLang="ru-RU" sz="2000" b="1" kern="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* КАК БОРОТЬСЯ СО СПИСЫВАНИЕМ ? </a:t>
            </a: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ИСТОРИЯ ВОПРОСА </a:t>
              </a:r>
            </a:p>
            <a:p>
              <a:pPr algn="ctr"/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ВОЗНИКЛА ОЧЕНЬ ДАВНО</a:t>
              </a:r>
              <a:endParaRPr lang="ru-RU" altLang="ru-RU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6600" b="1" kern="0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 descr="http://images.myshared.ru/4/264702/slide_60.jpg"/>
          <p:cNvPicPr>
            <a:picLocks noChangeAspect="1" noChangeArrowheads="1"/>
          </p:cNvPicPr>
          <p:nvPr/>
        </p:nvPicPr>
        <p:blipFill>
          <a:blip r:embed="rId6" cstate="print"/>
          <a:srcRect l="1798" t="23972" r="55053" b="6510"/>
          <a:stretch>
            <a:fillRect/>
          </a:stretch>
        </p:blipFill>
        <p:spPr bwMode="auto">
          <a:xfrm>
            <a:off x="395536" y="1772816"/>
            <a:ext cx="1728192" cy="2088232"/>
          </a:xfrm>
          <a:prstGeom prst="rect">
            <a:avLst/>
          </a:prstGeom>
          <a:noFill/>
        </p:spPr>
      </p:pic>
      <p:pic>
        <p:nvPicPr>
          <p:cNvPr id="9222" name="Picture 6" descr="https://go2.imgsmail.ru/imgpreview?key=6325d28e3ffec732&amp;mb=imgdb_preview_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79712" y="2636912"/>
            <a:ext cx="1771650" cy="2057401"/>
          </a:xfrm>
          <a:prstGeom prst="rect">
            <a:avLst/>
          </a:prstGeom>
          <a:noFill/>
        </p:spPr>
      </p:pic>
      <p:pic>
        <p:nvPicPr>
          <p:cNvPr id="9224" name="Picture 8" descr="DSC0480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35896" y="3645024"/>
            <a:ext cx="1728192" cy="2244405"/>
          </a:xfrm>
          <a:prstGeom prst="rect">
            <a:avLst/>
          </a:prstGeom>
          <a:noFill/>
        </p:spPr>
      </p:pic>
      <p:pic>
        <p:nvPicPr>
          <p:cNvPr id="9226" name="Picture 10" descr="http://www.modernstudy.ru/images/books/2170/image00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36096" y="4293096"/>
            <a:ext cx="1584176" cy="2334574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2195736" y="1988840"/>
            <a:ext cx="66967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Я. А. Коменский</a:t>
            </a:r>
          </a:p>
          <a:p>
            <a:r>
              <a:rPr lang="ru-RU" sz="2000" b="1" dirty="0" smtClean="0"/>
              <a:t>        </a:t>
            </a:r>
          </a:p>
          <a:p>
            <a:r>
              <a:rPr lang="ru-RU" sz="2000" b="1" dirty="0" smtClean="0"/>
              <a:t>                        </a:t>
            </a:r>
          </a:p>
          <a:p>
            <a:r>
              <a:rPr lang="ru-RU" sz="2000" b="1" dirty="0" smtClean="0"/>
              <a:t>                                  К. Д. Ушинский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                                                               С. И. </a:t>
            </a:r>
            <a:r>
              <a:rPr lang="ru-RU" sz="2000" b="1" dirty="0" err="1" smtClean="0"/>
              <a:t>Миропольский</a:t>
            </a:r>
            <a:endParaRPr lang="ru-RU" sz="2000" b="1" dirty="0" smtClean="0"/>
          </a:p>
          <a:p>
            <a:r>
              <a:rPr lang="ru-RU" sz="2000" b="1" dirty="0" smtClean="0"/>
              <a:t>                                                 </a:t>
            </a:r>
          </a:p>
          <a:p>
            <a:r>
              <a:rPr lang="ru-RU" sz="2000" b="1" dirty="0" smtClean="0"/>
              <a:t>                                                                                     П. П. </a:t>
            </a:r>
            <a:r>
              <a:rPr lang="ru-RU" sz="2000" b="1" dirty="0" err="1" smtClean="0"/>
              <a:t>Блонский</a:t>
            </a:r>
            <a:endParaRPr lang="ru-RU" sz="2000" b="1" dirty="0" smtClean="0"/>
          </a:p>
          <a:p>
            <a:r>
              <a:rPr lang="ru-RU" sz="2000" b="1" dirty="0" smtClean="0"/>
              <a:t>                                     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ИСТОРИЯ ВОПРОСА </a:t>
              </a:r>
            </a:p>
            <a:p>
              <a:pPr algn="ctr"/>
              <a:r>
                <a:rPr lang="ru-RU" altLang="ru-RU" sz="4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ВОЗНИКЛА ОЧЕНЬ ДАВНО</a:t>
              </a:r>
              <a:endParaRPr lang="ru-RU" altLang="ru-RU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6600" b="1" kern="0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2987824" y="1628800"/>
            <a:ext cx="547260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altLang="ru-RU" sz="2800" b="1" kern="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Б. Г. Ананьев «Психология педагогической оценки»</a:t>
            </a:r>
          </a:p>
          <a:p>
            <a:pPr>
              <a:defRPr/>
            </a:pPr>
            <a:endParaRPr lang="ru-RU" altLang="ru-RU" sz="2800" b="1" kern="0" dirty="0" smtClean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  <a:p>
            <a:pPr>
              <a:defRPr/>
            </a:pPr>
            <a:endParaRPr lang="ru-RU" altLang="ru-RU" sz="2800" b="1" kern="0" dirty="0" smtClean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  <a:p>
            <a:pPr>
              <a:defRPr/>
            </a:pPr>
            <a:r>
              <a:rPr lang="ru-RU" altLang="ru-RU" sz="2800" b="1" kern="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  В. Ф. Шаталов «Куда и как исчезли тройки»</a:t>
            </a:r>
          </a:p>
          <a:p>
            <a:pPr>
              <a:defRPr/>
            </a:pPr>
            <a:endParaRPr lang="ru-RU" altLang="ru-RU" sz="2800" b="1" kern="0" dirty="0" smtClean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  <a:p>
            <a:pPr>
              <a:defRPr/>
            </a:pPr>
            <a:r>
              <a:rPr lang="ru-RU" altLang="ru-RU" sz="2800" b="1" kern="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Адам М. </a:t>
            </a:r>
            <a:r>
              <a:rPr lang="ru-RU" altLang="ru-RU" sz="2800" b="1" kern="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Дреер</a:t>
            </a:r>
            <a:r>
              <a:rPr lang="ru-RU" altLang="ru-RU" sz="2800" b="1" kern="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«Преподавание в средней школе США»</a:t>
            </a: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Ananiev 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772816"/>
            <a:ext cx="2088232" cy="2123036"/>
          </a:xfrm>
          <a:prstGeom prst="rect">
            <a:avLst/>
          </a:prstGeom>
          <a:noFill/>
        </p:spPr>
      </p:pic>
      <p:pic>
        <p:nvPicPr>
          <p:cNvPr id="1028" name="Picture 4" descr="Шаталов Віктор Федорович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2996952"/>
            <a:ext cx="1800200" cy="2232248"/>
          </a:xfrm>
          <a:prstGeom prst="rect">
            <a:avLst/>
          </a:prstGeom>
          <a:noFill/>
        </p:spPr>
      </p:pic>
      <p:pic>
        <p:nvPicPr>
          <p:cNvPr id="1030" name="Picture 6" descr="книга Преподавание в средней школе США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60" y="4293096"/>
            <a:ext cx="1728192" cy="2352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Цель контроля</a:t>
              </a:r>
              <a:endParaRPr lang="ru-RU" altLang="ru-RU" sz="6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6600" b="1" kern="0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23528" y="1772816"/>
            <a:ext cx="861706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Выявление достижений, успехов учащихся; 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указание путей совершенствования, углубления знаний, 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умений, с тем, чтобы создавались условия для последующего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включения школьников в активную творческую деятельность.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Функции </a:t>
              </a:r>
            </a:p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контроля </a:t>
              </a:r>
              <a:endParaRPr lang="ru-RU" altLang="ru-RU" sz="6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6600" b="1" kern="0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092280" y="214313"/>
            <a:ext cx="1775495" cy="135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2"/>
            <a:ext cx="1961123" cy="11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67544" y="1844825"/>
          <a:ext cx="8352928" cy="4752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5400600"/>
              </a:tblGrid>
              <a:tr h="67893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Контролирующая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Выявление состояния знаний и умений учащихся, уровня их умственного развития</a:t>
                      </a:r>
                      <a:endParaRPr lang="ru-RU" dirty="0"/>
                    </a:p>
                  </a:txBody>
                  <a:tcPr/>
                </a:tc>
              </a:tr>
              <a:tr h="67893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Обучающая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(образовательная) – совершенствование знаний и умений, их систематизация</a:t>
                      </a:r>
                      <a:endParaRPr lang="ru-RU" dirty="0"/>
                    </a:p>
                  </a:txBody>
                  <a:tcPr/>
                </a:tc>
              </a:tr>
              <a:tr h="67893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Диагностическая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Получение информации об ошибках, недочетах и пробелах в знаниях и умениях</a:t>
                      </a:r>
                      <a:endParaRPr lang="ru-RU" dirty="0"/>
                    </a:p>
                  </a:txBody>
                  <a:tcPr/>
                </a:tc>
              </a:tr>
              <a:tr h="67893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Прогностическая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Получение опережающей информации об учебно-воспитательном процессе</a:t>
                      </a:r>
                      <a:endParaRPr lang="ru-RU" dirty="0"/>
                    </a:p>
                  </a:txBody>
                  <a:tcPr/>
                </a:tc>
              </a:tr>
              <a:tr h="67893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Развивающая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Развивается речь, память, внимание, воображение, воля и мышление школьников</a:t>
                      </a:r>
                      <a:endParaRPr lang="ru-RU" dirty="0"/>
                    </a:p>
                  </a:txBody>
                  <a:tcPr/>
                </a:tc>
              </a:tr>
              <a:tr h="67893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Ориентирующая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Получение информации о глубине изучения учебного материала</a:t>
                      </a:r>
                      <a:endParaRPr lang="ru-RU" dirty="0"/>
                    </a:p>
                  </a:txBody>
                  <a:tcPr/>
                </a:tc>
              </a:tr>
              <a:tr h="67893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Воспитывающая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Воспитание у учащихся ответственного отношения к учению, дисциплины, аккуратности, честности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Принципы </a:t>
              </a:r>
            </a:p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контроля</a:t>
              </a:r>
              <a:endParaRPr lang="ru-RU" altLang="ru-RU" sz="6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4248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altLang="ru-RU" b="1" i="1" u="sng" kern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Контроль должен быть:</a:t>
            </a:r>
          </a:p>
          <a:p>
            <a:pPr>
              <a:buFont typeface="Arial" charset="0"/>
              <a:buChar char="•"/>
              <a:defRPr/>
            </a:pPr>
            <a:r>
              <a:rPr lang="ru-RU" altLang="ru-RU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целенаправленным;</a:t>
            </a:r>
          </a:p>
          <a:p>
            <a:pPr>
              <a:buFont typeface="Arial" charset="0"/>
              <a:buChar char="•"/>
              <a:defRPr/>
            </a:pPr>
            <a:r>
              <a:rPr lang="ru-RU" altLang="ru-RU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объективным;</a:t>
            </a:r>
          </a:p>
          <a:p>
            <a:pPr>
              <a:buFont typeface="Arial" charset="0"/>
              <a:buChar char="•"/>
              <a:defRPr/>
            </a:pPr>
            <a:r>
              <a:rPr lang="ru-RU" altLang="ru-RU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всесторонним;</a:t>
            </a:r>
          </a:p>
          <a:p>
            <a:pPr>
              <a:buFont typeface="Arial" charset="0"/>
              <a:buChar char="•"/>
              <a:defRPr/>
            </a:pPr>
            <a:r>
              <a:rPr lang="ru-RU" altLang="ru-RU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регулярным;</a:t>
            </a:r>
          </a:p>
          <a:p>
            <a:pPr>
              <a:buFont typeface="Arial" charset="0"/>
              <a:buChar char="•"/>
              <a:defRPr/>
            </a:pPr>
            <a:r>
              <a:rPr lang="ru-RU" altLang="ru-RU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индивидуальным.</a:t>
            </a: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8D142-54EE-41B9-B3C7-E8DA0CF1403A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altLang="ru-RU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71" name="Picture 5" descr="fon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63"/>
              <a:ext cx="576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2" name="Picture 6" descr="фон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8" cy="4320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</p:pic>
        <p:sp>
          <p:nvSpPr>
            <p:cNvPr id="15373" name="Rectangle 7"/>
            <p:cNvSpPr>
              <a:spLocks noChangeArrowheads="1"/>
            </p:cNvSpPr>
            <p:nvPr/>
          </p:nvSpPr>
          <p:spPr bwMode="auto">
            <a:xfrm>
              <a:off x="158" y="0"/>
              <a:ext cx="5602" cy="1071"/>
            </a:xfrm>
            <a:prstGeom prst="rect">
              <a:avLst/>
            </a:prstGeom>
            <a:solidFill>
              <a:srgbClr val="00808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Вид</a:t>
              </a:r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ы </a:t>
              </a:r>
              <a:endParaRPr lang="ru-RU" altLang="ru-RU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alt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контроля</a:t>
              </a:r>
              <a:endParaRPr lang="ru-RU" altLang="ru-RU" sz="6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158" y="0"/>
              <a:ext cx="0" cy="4320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158" y="1071"/>
              <a:ext cx="560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539750" y="2060575"/>
            <a:ext cx="8135938" cy="4248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b="1" i="1" u="sng" kern="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11188" y="2060575"/>
            <a:ext cx="80645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4000" b="1" kern="0" dirty="0" smtClean="0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15367" name="Picture 2" descr="http://www.arh-igrushki.ru/published/publicdata/U1632111WA/attachments/SC/products_pictures/%D0%BC%D0%B0%D1%82%D0%B5%D0%BC%D0%B0%D1%82%D0%B8%D0%BA%D0%B0_enl.jpg"/>
          <p:cNvPicPr>
            <a:picLocks noChangeAspect="1" noChangeArrowheads="1"/>
          </p:cNvPicPr>
          <p:nvPr/>
        </p:nvPicPr>
        <p:blipFill>
          <a:blip r:embed="rId4" cstate="print"/>
          <a:srcRect l="7339" t="6229" r="8057" b="10680"/>
          <a:stretch>
            <a:fillRect/>
          </a:stretch>
        </p:blipFill>
        <p:spPr bwMode="auto">
          <a:xfrm>
            <a:off x="7929563" y="214313"/>
            <a:ext cx="9382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go3.imgsmail.ru/imgpreview?key=2d25faee20da9a3a&amp;mb=imgdb_preview_1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14313"/>
            <a:ext cx="1285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95536" y="1844824"/>
          <a:ext cx="8352928" cy="4702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5400600"/>
              </a:tblGrid>
              <a:tr h="67893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Предварительный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Выявление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знаний, умений и навыков по теме, которая будет изучаться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265284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Текущий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контроль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Проверка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усвоения материала и оценка результатов каждого урока.</a:t>
                      </a:r>
                    </a:p>
                    <a:p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Осуществляется в повседневной работе с помощью систематического наблюдения, тестовых заданий.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893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Тематический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(периодический)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Осуществляется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периодически по мере прохождения новой темы, раздела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57864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Итоговый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Проводится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конце четверти, полугодия, всего учебного года, а также по окончании обучения в начальной, неполной средней и полной средней школе. Его задача зафиксировать минимум подготовки, который обеспечивает дальнейшее обучение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1039</Words>
  <Application>Microsoft Office PowerPoint</Application>
  <PresentationFormat>Экран (4:3)</PresentationFormat>
  <Paragraphs>168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36</cp:revision>
  <dcterms:created xsi:type="dcterms:W3CDTF">2019-12-01T10:34:39Z</dcterms:created>
  <dcterms:modified xsi:type="dcterms:W3CDTF">2019-12-04T22:34:46Z</dcterms:modified>
</cp:coreProperties>
</file>