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63" r:id="rId4"/>
    <p:sldId id="264" r:id="rId5"/>
    <p:sldId id="266" r:id="rId6"/>
    <p:sldId id="267" r:id="rId7"/>
    <p:sldId id="268" r:id="rId8"/>
    <p:sldId id="269" r:id="rId9"/>
    <p:sldId id="270" r:id="rId10"/>
    <p:sldId id="265" r:id="rId11"/>
    <p:sldId id="260" r:id="rId12"/>
    <p:sldId id="271" r:id="rId13"/>
    <p:sldId id="272" r:id="rId14"/>
    <p:sldId id="273" r:id="rId15"/>
    <p:sldId id="274" r:id="rId16"/>
    <p:sldId id="276" r:id="rId17"/>
    <p:sldId id="27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75B4E-415F-4AEA-9C25-332218ADE88B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E864-68D0-497B-A4CC-AF178F1723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75B4E-415F-4AEA-9C25-332218ADE88B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E864-68D0-497B-A4CC-AF178F1723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75B4E-415F-4AEA-9C25-332218ADE88B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E864-68D0-497B-A4CC-AF178F1723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75B4E-415F-4AEA-9C25-332218ADE88B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E864-68D0-497B-A4CC-AF178F1723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75B4E-415F-4AEA-9C25-332218ADE88B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E864-68D0-497B-A4CC-AF178F1723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75B4E-415F-4AEA-9C25-332218ADE88B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E864-68D0-497B-A4CC-AF178F1723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75B4E-415F-4AEA-9C25-332218ADE88B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E864-68D0-497B-A4CC-AF178F1723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75B4E-415F-4AEA-9C25-332218ADE88B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E864-68D0-497B-A4CC-AF178F1723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75B4E-415F-4AEA-9C25-332218ADE88B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E864-68D0-497B-A4CC-AF178F1723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75B4E-415F-4AEA-9C25-332218ADE88B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E864-68D0-497B-A4CC-AF178F1723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75B4E-415F-4AEA-9C25-332218ADE88B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E864-68D0-497B-A4CC-AF178F1723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75B4E-415F-4AEA-9C25-332218ADE88B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1E864-68D0-497B-A4CC-AF178F17230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3.jpe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12.wmf"/><Relationship Id="rId3" Type="http://schemas.openxmlformats.org/officeDocument/2006/relationships/image" Target="../media/image3.jpeg"/><Relationship Id="rId7" Type="http://schemas.openxmlformats.org/officeDocument/2006/relationships/image" Target="../media/image9.wmf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571480"/>
            <a:ext cx="6715172" cy="1538278"/>
          </a:xfrm>
        </p:spPr>
        <p:txBody>
          <a:bodyPr>
            <a:noAutofit/>
          </a:bodyPr>
          <a:lstStyle/>
          <a:p>
            <a:r>
              <a:rPr lang="ru-RU" sz="96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Движения</a:t>
            </a:r>
            <a:br>
              <a:rPr lang="ru-RU" sz="96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 уроку разработанному  </a:t>
            </a:r>
            <a:r>
              <a:rPr lang="ru-RU" sz="24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Выленок</a:t>
            </a:r>
            <a:r>
              <a:rPr lang="ru-RU" sz="2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Е.Н. - учителем математики ГУ ЛНР «ЛОУСОШ №13» </a:t>
            </a:r>
            <a:endParaRPr lang="ru-RU" sz="96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44000" y="1500174"/>
            <a:ext cx="5643602" cy="3000396"/>
          </a:xfrm>
        </p:spPr>
        <p:txBody>
          <a:bodyPr>
            <a:normAutofit/>
          </a:bodyPr>
          <a:lstStyle/>
          <a:p>
            <a:endParaRPr lang="ru-RU" sz="5400" dirty="0">
              <a:solidFill>
                <a:srgbClr val="7030A0"/>
              </a:solidFill>
            </a:endParaRPr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708920"/>
            <a:ext cx="3600400" cy="3600400"/>
          </a:xfrm>
          <a:prstGeom prst="rect">
            <a:avLst/>
          </a:prstGeom>
          <a:noFill/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5469183"/>
            <a:ext cx="1872624" cy="984153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4624"/>
            <a:ext cx="8712968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solidFill>
                  <a:srgbClr val="008000"/>
                </a:solidFill>
              </a:rPr>
              <a:t>В какую перчатку </a:t>
            </a:r>
            <a:endParaRPr lang="ru-RU" sz="5400" b="1" dirty="0" smtClean="0">
              <a:solidFill>
                <a:srgbClr val="008000"/>
              </a:solidFill>
            </a:endParaRPr>
          </a:p>
          <a:p>
            <a:pPr algn="ctr"/>
            <a:r>
              <a:rPr lang="ru-RU" sz="5400" b="1" dirty="0" smtClean="0">
                <a:solidFill>
                  <a:srgbClr val="008000"/>
                </a:solidFill>
              </a:rPr>
              <a:t>(</a:t>
            </a:r>
            <a:r>
              <a:rPr lang="ru-RU" sz="5400" b="1" dirty="0">
                <a:solidFill>
                  <a:srgbClr val="008000"/>
                </a:solidFill>
              </a:rPr>
              <a:t>правую или левую) переходит правая перчатка при зеркальной симметрии?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4149080"/>
            <a:ext cx="74750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8000"/>
                </a:solidFill>
              </a:rPr>
              <a:t>при осевой симметрии?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105" y="5013176"/>
            <a:ext cx="92999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8000"/>
                </a:solidFill>
              </a:rPr>
              <a:t>при центральной симметрии?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496" y="620688"/>
            <a:ext cx="76206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</a:rPr>
              <a:t>Самостоятельная работа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8000"/>
              </a:solidFill>
              <a:effectLst/>
            </a:endParaRP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276872"/>
            <a:ext cx="4032448" cy="4032448"/>
          </a:xfrm>
          <a:prstGeom prst="rect">
            <a:avLst/>
          </a:prstGeom>
          <a:noFill/>
        </p:spPr>
      </p:pic>
      <p:pic>
        <p:nvPicPr>
          <p:cNvPr id="4" name="Picture 4" descr="D:\Лена\картинки\анимация\смайлики\smiles-emocii-31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0"/>
            <a:ext cx="2060848" cy="20608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3069"/>
            <a:ext cx="4140877" cy="67403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</a:rPr>
              <a:t>1 вариант</a:t>
            </a:r>
          </a:p>
          <a:p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</a:rPr>
              <a:t>1.а) С</a:t>
            </a:r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</a:rPr>
              <a:t>1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</a:rPr>
              <a:t>(-1;0;2)</a:t>
            </a:r>
          </a:p>
          <a:p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б)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</a:rPr>
              <a:t> С</a:t>
            </a:r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</a:rPr>
              <a:t>1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</a:rPr>
              <a:t>(1;0;2)</a:t>
            </a:r>
          </a:p>
          <a:p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</a:rPr>
              <a:t>в) С</a:t>
            </a:r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</a:rPr>
              <a:t>1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</a:rPr>
              <a:t>(-1;0;-2)</a:t>
            </a:r>
          </a:p>
          <a:p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</a:rPr>
              <a:t>г) С</a:t>
            </a:r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</a:rPr>
              <a:t>1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</a:rPr>
              <a:t>(4;-2;3)</a:t>
            </a:r>
          </a:p>
          <a:p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2. (-4;4;5)</a:t>
            </a:r>
            <a:endParaRPr lang="ru-RU" sz="5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8000"/>
              </a:solidFill>
              <a:effectLst/>
            </a:endParaRPr>
          </a:p>
          <a:p>
            <a:endParaRPr lang="ru-RU" sz="5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8000"/>
              </a:solidFill>
              <a:effectLst/>
            </a:endParaRPr>
          </a:p>
          <a:p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8000"/>
              </a:soli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31123" y="117693"/>
            <a:ext cx="4405373" cy="67403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2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</a:rPr>
              <a:t> вариант</a:t>
            </a:r>
          </a:p>
          <a:p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</a:rPr>
              <a:t>1.а) А</a:t>
            </a:r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</a:rPr>
              <a:t>1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</a:rPr>
              <a:t>(0;-1;-2)</a:t>
            </a:r>
          </a:p>
          <a:p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б)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</a:rPr>
              <a:t> А</a:t>
            </a:r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</a:rPr>
              <a:t>1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</a:rPr>
              <a:t>(0;-1;-2)</a:t>
            </a:r>
          </a:p>
          <a:p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</a:rPr>
              <a:t>в) А</a:t>
            </a:r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</a:rPr>
              <a:t>1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</a:rPr>
              <a:t>(0;1;2)</a:t>
            </a:r>
          </a:p>
          <a:p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</a:rPr>
              <a:t>г) А</a:t>
            </a:r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</a:rPr>
              <a:t>1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</a:rPr>
              <a:t>(3;-</a:t>
            </a:r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1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</a:rPr>
              <a:t>;7)</a:t>
            </a:r>
          </a:p>
          <a:p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2. (-5;1;3)</a:t>
            </a:r>
            <a:endParaRPr lang="ru-RU" sz="5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8000"/>
              </a:solidFill>
              <a:effectLst/>
            </a:endParaRPr>
          </a:p>
          <a:p>
            <a:endParaRPr lang="ru-RU" sz="5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8000"/>
              </a:solidFill>
              <a:effectLst/>
            </a:endParaRPr>
          </a:p>
          <a:p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8000"/>
              </a:solidFill>
              <a:effectLst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4355976" y="0"/>
            <a:ext cx="72008" cy="685800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404664"/>
            <a:ext cx="6004657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Работа по группам:</a:t>
            </a:r>
          </a:p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1 - № 479(а)</a:t>
            </a:r>
          </a:p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</a:rPr>
              <a:t>2 - № 481(б)</a:t>
            </a:r>
          </a:p>
          <a:p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       3 - № 482</a:t>
            </a:r>
          </a:p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</a:rPr>
              <a:t>4 - № 484(а)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800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repetitor-problem.net/wp-content/uploads/2012/09/reka.jpg"/>
          <p:cNvPicPr/>
          <p:nvPr/>
        </p:nvPicPr>
        <p:blipFill>
          <a:blip r:embed="rId2" cstate="print"/>
          <a:srcRect t="12380"/>
          <a:stretch>
            <a:fillRect/>
          </a:stretch>
        </p:blipFill>
        <p:spPr bwMode="auto">
          <a:xfrm>
            <a:off x="4427984" y="3212976"/>
            <a:ext cx="4392488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9144000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400" b="1" i="1" dirty="0"/>
              <a:t>Задача (на применение осевой симметрии)</a:t>
            </a:r>
          </a:p>
          <a:p>
            <a:pPr algn="just"/>
            <a:r>
              <a:rPr lang="ru-RU" sz="2800" b="1" dirty="0">
                <a:solidFill>
                  <a:srgbClr val="006600"/>
                </a:solidFill>
              </a:rPr>
              <a:t>Для снабжения двух населенных пунктов А и В, которые расположены на одном берегу реки, требуется построить водонапорную башню. Где нужно ее построить, чтобы общая длина труб от башни до обоих пунктов была наименьшей и чтобы башня располагалась на том же берегу, что и поселения.</a:t>
            </a:r>
          </a:p>
        </p:txBody>
      </p:sp>
      <p:pic>
        <p:nvPicPr>
          <p:cNvPr id="4" name="Рисунок 3" descr="Water Tower, Serbia Изящная башня в Палич была построена вначале 20 века в ...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212976"/>
            <a:ext cx="22098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i="1" dirty="0"/>
              <a:t>Задача (на применение параллельного переноса, неравенства треугольника) </a:t>
            </a:r>
          </a:p>
          <a:p>
            <a:pPr algn="just"/>
            <a:r>
              <a:rPr lang="ru-RU" sz="2800" b="1" dirty="0">
                <a:solidFill>
                  <a:srgbClr val="006600"/>
                </a:solidFill>
              </a:rPr>
              <a:t>В каком месте следует построить мост MN через реку, разделяющую две данные деревни А и В, чтобы путь АМNВ из деревни А в деревню В был кратчайшим? (берега реки считаются параллельными прямыми, мост строиться перпендикулярно реке).</a:t>
            </a:r>
          </a:p>
        </p:txBody>
      </p:sp>
      <p:pic>
        <p:nvPicPr>
          <p:cNvPr id="3" name="Рисунок 2" descr="http://znakka4estva.ru/uploads/category_items/sources/68e78c0dcc2f2bdbafe212605ccb87a6.jpg"/>
          <p:cNvPicPr/>
          <p:nvPr/>
        </p:nvPicPr>
        <p:blipFill>
          <a:blip r:embed="rId2" cstate="print"/>
          <a:srcRect l="59118" t="33333" b="13726"/>
          <a:stretch>
            <a:fillRect/>
          </a:stretch>
        </p:blipFill>
        <p:spPr bwMode="auto">
          <a:xfrm>
            <a:off x="2483768" y="2642046"/>
            <a:ext cx="3906986" cy="3811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979712" y="260648"/>
            <a:ext cx="666079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 smtClean="0">
                <a:ln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Домашнее задание</a:t>
            </a:r>
            <a:endParaRPr lang="ru-RU" sz="7200" b="1" cap="none" spc="0" dirty="0">
              <a:ln/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628800"/>
            <a:ext cx="9204764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Повторить п.54-57,</a:t>
            </a:r>
          </a:p>
          <a:p>
            <a:pPr algn="ctr"/>
            <a:r>
              <a:rPr lang="ru-RU" sz="36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выполнить № 398, № 481(а)</a:t>
            </a:r>
          </a:p>
          <a:p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Задача.</a:t>
            </a:r>
          </a:p>
          <a:p>
            <a:pPr algn="just"/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Земельный участок квадратной формы</a:t>
            </a:r>
          </a:p>
          <a:p>
            <a:pPr algn="just"/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был огорожен. От изгороди остались </a:t>
            </a:r>
          </a:p>
          <a:p>
            <a:pPr algn="just"/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два столба на параллельных сторонах </a:t>
            </a:r>
          </a:p>
          <a:p>
            <a:pPr algn="just"/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участка и столб в центре квадрата. </a:t>
            </a:r>
          </a:p>
          <a:p>
            <a:pPr algn="just"/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Требуется восстановить границу </a:t>
            </a:r>
          </a:p>
          <a:p>
            <a:pPr algn="just"/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участка.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933" y="260648"/>
            <a:ext cx="1563763" cy="1165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46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 descr="C:\Documents and Settings\1\Рабочий стол\звёзды\25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33813" y="376238"/>
            <a:ext cx="4881562" cy="533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3" name="Picture 10" descr="E:\PPBestDesign\фон\34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28625" y="1214438"/>
            <a:ext cx="3252788" cy="3252787"/>
          </a:xfrm>
        </p:spPr>
      </p:pic>
      <p:pic>
        <p:nvPicPr>
          <p:cNvPr id="5" name="Picture 3" descr="D:\великолепные клипарты\цирк\78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0438" y="3500438"/>
            <a:ext cx="528637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5" name="Прямоугольник 5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86188" y="1322388"/>
            <a:ext cx="4583112" cy="165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539552" y="620688"/>
            <a:ext cx="8072462" cy="91330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Calibri" pitchFamily="34" charset="0"/>
                <a:ea typeface="+mj-ea"/>
                <a:cs typeface="Times New Roman" pitchFamily="18" charset="0"/>
              </a:rPr>
              <a:t>Движение</a:t>
            </a:r>
            <a:r>
              <a:rPr kumimoji="0" lang="ru-RU" sz="5400" b="1" i="0" u="none" strike="noStrike" kern="1200" cap="none" spc="0" normalizeH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Calibri" pitchFamily="34" charset="0"/>
                <a:ea typeface="+mj-ea"/>
                <a:cs typeface="Times New Roman" pitchFamily="18" charset="0"/>
              </a:rPr>
              <a:t> пространства -</a:t>
            </a:r>
            <a:endParaRPr kumimoji="0" lang="ru-RU" sz="5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187624" y="1916832"/>
            <a:ext cx="6715172" cy="913304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j-ea"/>
                <a:cs typeface="+mj-cs"/>
              </a:rPr>
              <a:t>Отображение</a:t>
            </a:r>
            <a:r>
              <a:rPr kumimoji="0" lang="ru-RU" sz="54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j-ea"/>
                <a:cs typeface="+mj-cs"/>
              </a:rPr>
              <a:t> пространства на себя, сохраняющее расстояние между точками.</a:t>
            </a:r>
            <a:endParaRPr kumimoji="0" lang="ru-RU" sz="5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301208"/>
            <a:ext cx="1563763" cy="11655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332656"/>
            <a:ext cx="52858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Виды движения: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340768"/>
            <a:ext cx="77963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9900"/>
                </a:solidFill>
                <a:effectLst/>
              </a:rPr>
              <a:t>-центральная симметрия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9900"/>
              </a:soli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23987" y="2420888"/>
            <a:ext cx="59714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9900"/>
                </a:solidFill>
                <a:effectLst/>
              </a:rPr>
              <a:t>-</a:t>
            </a:r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9900"/>
                </a:solidFill>
              </a:rPr>
              <a:t>осев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9900"/>
                </a:solidFill>
                <a:effectLst/>
              </a:rPr>
              <a:t>ая симметрия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9900"/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84648" y="3429000"/>
            <a:ext cx="73941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9900"/>
                </a:solidFill>
                <a:effectLst/>
              </a:rPr>
              <a:t>-</a:t>
            </a:r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9900"/>
                </a:solidFill>
              </a:rPr>
              <a:t>зерк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9900"/>
                </a:solidFill>
                <a:effectLst/>
              </a:rPr>
              <a:t>альная симметрия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9900"/>
              </a:soli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26270" y="4725144"/>
            <a:ext cx="74848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</a:rPr>
              <a:t>-параллельный перенос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8000"/>
              </a:solidFill>
              <a:effectLst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5575830"/>
            <a:ext cx="1563763" cy="11655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8923" y="71414"/>
            <a:ext cx="81775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Ц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ентральная симметрия - 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26074" y="857232"/>
            <a:ext cx="9170074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9900"/>
                </a:solidFill>
                <a:effectLst/>
              </a:rPr>
              <a:t>Отображение пространства на себя, </a:t>
            </a:r>
          </a:p>
          <a:p>
            <a:pPr algn="ctr"/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9900"/>
                </a:solidFill>
              </a:rPr>
              <a:t>при котором любая точка М </a:t>
            </a:r>
          </a:p>
          <a:p>
            <a:pPr algn="ctr"/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9900"/>
                </a:solidFill>
              </a:rPr>
              <a:t>переходит  в симметричную </a:t>
            </a:r>
          </a:p>
          <a:p>
            <a:pPr algn="ctr"/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9900"/>
                </a:solidFill>
              </a:rPr>
              <a:t>ей точку М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9900"/>
                </a:solidFill>
              </a:rPr>
              <a:t>1  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9900"/>
                </a:solidFill>
              </a:rPr>
              <a:t>относительно </a:t>
            </a:r>
          </a:p>
          <a:p>
            <a:pPr algn="ctr"/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9900"/>
                </a:solidFill>
              </a:rPr>
              <a:t>данного центра О</a:t>
            </a:r>
            <a:endParaRPr lang="ru-RU" sz="40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9900"/>
              </a:solidFill>
              <a:effectLst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229200"/>
            <a:ext cx="1563763" cy="1165538"/>
          </a:xfrm>
          <a:prstGeom prst="rect">
            <a:avLst/>
          </a:prstGeom>
        </p:spPr>
      </p:pic>
      <p:grpSp>
        <p:nvGrpSpPr>
          <p:cNvPr id="24" name="Группа 23"/>
          <p:cNvGrpSpPr/>
          <p:nvPr/>
        </p:nvGrpSpPr>
        <p:grpSpPr>
          <a:xfrm>
            <a:off x="3857620" y="4286256"/>
            <a:ext cx="5035546" cy="2306635"/>
            <a:chOff x="1547813" y="2636838"/>
            <a:chExt cx="5607050" cy="2592387"/>
          </a:xfrm>
        </p:grpSpPr>
        <p:sp>
          <p:nvSpPr>
            <p:cNvPr id="25" name="AutoShape 14"/>
            <p:cNvSpPr>
              <a:spLocks noChangeArrowheads="1"/>
            </p:cNvSpPr>
            <p:nvPr/>
          </p:nvSpPr>
          <p:spPr bwMode="auto">
            <a:xfrm>
              <a:off x="1547813" y="2924175"/>
              <a:ext cx="1214437" cy="2305050"/>
            </a:xfrm>
            <a:prstGeom prst="diamond">
              <a:avLst/>
            </a:prstGeom>
            <a:solidFill>
              <a:srgbClr val="99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6" name="Группа 32"/>
            <p:cNvGrpSpPr/>
            <p:nvPr/>
          </p:nvGrpSpPr>
          <p:grpSpPr>
            <a:xfrm>
              <a:off x="1619250" y="2636838"/>
              <a:ext cx="5535613" cy="2555875"/>
              <a:chOff x="1619250" y="2636838"/>
              <a:chExt cx="5535613" cy="2555875"/>
            </a:xfrm>
          </p:grpSpPr>
          <p:sp>
            <p:nvSpPr>
              <p:cNvPr id="27" name="AutoShape 16"/>
              <p:cNvSpPr>
                <a:spLocks noChangeArrowheads="1"/>
              </p:cNvSpPr>
              <p:nvPr/>
            </p:nvSpPr>
            <p:spPr bwMode="auto">
              <a:xfrm>
                <a:off x="5940425" y="2636838"/>
                <a:ext cx="1214438" cy="2305050"/>
              </a:xfrm>
              <a:prstGeom prst="diamond">
                <a:avLst/>
              </a:prstGeom>
              <a:solidFill>
                <a:srgbClr val="00CC66"/>
              </a:solidFill>
              <a:ln w="9525">
                <a:solidFill>
                  <a:srgbClr val="66663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" name="Line 17"/>
              <p:cNvSpPr>
                <a:spLocks noChangeShapeType="1"/>
              </p:cNvSpPr>
              <p:nvPr/>
            </p:nvSpPr>
            <p:spPr bwMode="auto">
              <a:xfrm flipV="1">
                <a:off x="2786049" y="3933824"/>
                <a:ext cx="1498613" cy="1381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" name="Line 18"/>
              <p:cNvSpPr>
                <a:spLocks noChangeShapeType="1"/>
              </p:cNvSpPr>
              <p:nvPr/>
            </p:nvSpPr>
            <p:spPr bwMode="auto">
              <a:xfrm flipV="1">
                <a:off x="4356100" y="3786190"/>
                <a:ext cx="1573222" cy="147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" name="Line 19"/>
              <p:cNvSpPr>
                <a:spLocks noChangeShapeType="1"/>
              </p:cNvSpPr>
              <p:nvPr/>
            </p:nvSpPr>
            <p:spPr bwMode="auto">
              <a:xfrm>
                <a:off x="2143107" y="2928934"/>
                <a:ext cx="2141555" cy="10048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" name="Rectangle 21"/>
              <p:cNvSpPr>
                <a:spLocks noChangeArrowheads="1"/>
              </p:cNvSpPr>
              <p:nvPr/>
            </p:nvSpPr>
            <p:spPr bwMode="auto">
              <a:xfrm>
                <a:off x="4140200" y="3357563"/>
                <a:ext cx="420688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400" b="1" dirty="0">
                    <a:solidFill>
                      <a:srgbClr val="990033"/>
                    </a:solidFill>
                  </a:rPr>
                  <a:t>О</a:t>
                </a:r>
              </a:p>
            </p:txBody>
          </p:sp>
          <p:graphicFrame>
            <p:nvGraphicFramePr>
              <p:cNvPr id="32" name="Object 22"/>
              <p:cNvGraphicFramePr>
                <a:graphicFrameLocks noChangeAspect="1"/>
              </p:cNvGraphicFramePr>
              <p:nvPr/>
            </p:nvGraphicFramePr>
            <p:xfrm>
              <a:off x="1619250" y="2636838"/>
              <a:ext cx="449263" cy="4175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34" name="Формула" r:id="rId4" imgW="177480" imgH="164880" progId="Equation.3">
                      <p:embed/>
                    </p:oleObj>
                  </mc:Choice>
                  <mc:Fallback>
                    <p:oleObj name="Формула" r:id="rId4" imgW="177480" imgH="164880" progId="Equation.3">
                      <p:embed/>
                      <p:pic>
                        <p:nvPicPr>
                          <p:cNvPr id="0" name="Picture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619250" y="2636838"/>
                            <a:ext cx="449263" cy="41751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3" name="Object 23"/>
              <p:cNvGraphicFramePr>
                <a:graphicFrameLocks noChangeAspect="1"/>
              </p:cNvGraphicFramePr>
              <p:nvPr/>
            </p:nvGraphicFramePr>
            <p:xfrm>
              <a:off x="6588125" y="4652963"/>
              <a:ext cx="508000" cy="5397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35" name="Формула" r:id="rId6" imgW="203040" imgH="215640" progId="Equation.3">
                      <p:embed/>
                    </p:oleObj>
                  </mc:Choice>
                  <mc:Fallback>
                    <p:oleObj name="Формула" r:id="rId6" imgW="203040" imgH="215640" progId="Equation.3">
                      <p:embed/>
                      <p:pic>
                        <p:nvPicPr>
                          <p:cNvPr id="0" name="Picture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588125" y="4652963"/>
                            <a:ext cx="508000" cy="53975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4" name="Object 24"/>
              <p:cNvGraphicFramePr>
                <a:graphicFrameLocks noChangeAspect="1"/>
              </p:cNvGraphicFramePr>
              <p:nvPr/>
            </p:nvGraphicFramePr>
            <p:xfrm>
              <a:off x="2843213" y="4149725"/>
              <a:ext cx="374650" cy="4429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36" name="Формула" r:id="rId8" imgW="139680" imgH="164880" progId="Equation.3">
                      <p:embed/>
                    </p:oleObj>
                  </mc:Choice>
                  <mc:Fallback>
                    <p:oleObj name="Формула" r:id="rId8" imgW="139680" imgH="164880" progId="Equation.3">
                      <p:embed/>
                      <p:pic>
                        <p:nvPicPr>
                          <p:cNvPr id="0" name="Picture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43213" y="4149725"/>
                            <a:ext cx="374650" cy="44291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5" name="Object 25"/>
              <p:cNvGraphicFramePr>
                <a:graphicFrameLocks noChangeAspect="1"/>
              </p:cNvGraphicFramePr>
              <p:nvPr/>
            </p:nvGraphicFramePr>
            <p:xfrm>
              <a:off x="5580063" y="3284538"/>
              <a:ext cx="381000" cy="5397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37" name="Формула" r:id="rId10" imgW="152280" imgH="215640" progId="Equation.3">
                      <p:embed/>
                    </p:oleObj>
                  </mc:Choice>
                  <mc:Fallback>
                    <p:oleObj name="Формула" r:id="rId10" imgW="152280" imgH="215640" progId="Equation.3">
                      <p:embed/>
                      <p:pic>
                        <p:nvPicPr>
                          <p:cNvPr id="0" name="Picture 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580063" y="3284538"/>
                            <a:ext cx="381000" cy="53975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6" name="Line 26"/>
              <p:cNvSpPr>
                <a:spLocks noChangeShapeType="1"/>
              </p:cNvSpPr>
              <p:nvPr/>
            </p:nvSpPr>
            <p:spPr bwMode="auto">
              <a:xfrm flipH="1">
                <a:off x="3132138" y="3284538"/>
                <a:ext cx="71437" cy="2159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" name="Line 27"/>
              <p:cNvSpPr>
                <a:spLocks noChangeShapeType="1"/>
              </p:cNvSpPr>
              <p:nvPr/>
            </p:nvSpPr>
            <p:spPr bwMode="auto">
              <a:xfrm flipH="1">
                <a:off x="5364163" y="4365625"/>
                <a:ext cx="71437" cy="1428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" name="Line 28"/>
              <p:cNvSpPr>
                <a:spLocks noChangeShapeType="1"/>
              </p:cNvSpPr>
              <p:nvPr/>
            </p:nvSpPr>
            <p:spPr bwMode="auto">
              <a:xfrm>
                <a:off x="5003800" y="3789363"/>
                <a:ext cx="73025" cy="1444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" name="Line 29"/>
              <p:cNvSpPr>
                <a:spLocks noChangeShapeType="1"/>
              </p:cNvSpPr>
              <p:nvPr/>
            </p:nvSpPr>
            <p:spPr bwMode="auto">
              <a:xfrm>
                <a:off x="5148263" y="3716338"/>
                <a:ext cx="71437" cy="2174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0" name="Line 30"/>
              <p:cNvSpPr>
                <a:spLocks noChangeShapeType="1"/>
              </p:cNvSpPr>
              <p:nvPr/>
            </p:nvSpPr>
            <p:spPr bwMode="auto">
              <a:xfrm>
                <a:off x="3348038" y="3933825"/>
                <a:ext cx="71437" cy="2159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" name="Line 31"/>
              <p:cNvSpPr>
                <a:spLocks noChangeShapeType="1"/>
              </p:cNvSpPr>
              <p:nvPr/>
            </p:nvSpPr>
            <p:spPr bwMode="auto">
              <a:xfrm>
                <a:off x="3492500" y="3933825"/>
                <a:ext cx="71438" cy="2159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" name="Line 20"/>
              <p:cNvSpPr>
                <a:spLocks noChangeShapeType="1"/>
              </p:cNvSpPr>
              <p:nvPr/>
            </p:nvSpPr>
            <p:spPr bwMode="auto">
              <a:xfrm>
                <a:off x="4284663" y="3933825"/>
                <a:ext cx="2287601" cy="10668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" name="Oval 15"/>
              <p:cNvSpPr>
                <a:spLocks noChangeArrowheads="1"/>
              </p:cNvSpPr>
              <p:nvPr/>
            </p:nvSpPr>
            <p:spPr bwMode="auto">
              <a:xfrm>
                <a:off x="4211638" y="3860800"/>
                <a:ext cx="144462" cy="144463"/>
              </a:xfrm>
              <a:prstGeom prst="ellipse">
                <a:avLst/>
              </a:prstGeom>
              <a:solidFill>
                <a:srgbClr val="66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3831" y="0"/>
            <a:ext cx="91678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Осевая симметрия </a:t>
            </a:r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с осью а 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-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32" y="928670"/>
            <a:ext cx="9089027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9900"/>
                </a:solidFill>
              </a:rPr>
              <a:t>о</a:t>
            </a:r>
            <a:r>
              <a:rPr lang="ru-RU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9900"/>
                </a:solidFill>
                <a:effectLst/>
              </a:rPr>
              <a:t>тображение пространства на себя, </a:t>
            </a:r>
          </a:p>
          <a:p>
            <a:pPr algn="ctr"/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9900"/>
                </a:solidFill>
              </a:rPr>
              <a:t>при котором любая точка М </a:t>
            </a:r>
          </a:p>
          <a:p>
            <a:pPr algn="ctr"/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9900"/>
                </a:solidFill>
              </a:rPr>
              <a:t>переходит  в симметричную </a:t>
            </a:r>
          </a:p>
          <a:p>
            <a:pPr algn="ctr"/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9900"/>
                </a:solidFill>
              </a:rPr>
              <a:t>ей точку М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9900"/>
                </a:solidFill>
              </a:rPr>
              <a:t>1  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9900"/>
                </a:solidFill>
              </a:rPr>
              <a:t>относительно оси а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10" y="5286388"/>
            <a:ext cx="1563763" cy="1165538"/>
          </a:xfrm>
          <a:prstGeom prst="rect">
            <a:avLst/>
          </a:prstGeom>
        </p:spPr>
      </p:pic>
      <p:grpSp>
        <p:nvGrpSpPr>
          <p:cNvPr id="14" name="Группа 13"/>
          <p:cNvGrpSpPr/>
          <p:nvPr/>
        </p:nvGrpSpPr>
        <p:grpSpPr>
          <a:xfrm>
            <a:off x="3786182" y="3714752"/>
            <a:ext cx="4589702" cy="3024336"/>
            <a:chOff x="500034" y="3114776"/>
            <a:chExt cx="4589702" cy="3024336"/>
          </a:xfrm>
        </p:grpSpPr>
        <p:sp>
          <p:nvSpPr>
            <p:cNvPr id="15" name="Равнобедренный треугольник 14"/>
            <p:cNvSpPr/>
            <p:nvPr/>
          </p:nvSpPr>
          <p:spPr>
            <a:xfrm>
              <a:off x="500034" y="3429000"/>
              <a:ext cx="1643063" cy="2232248"/>
            </a:xfrm>
            <a:prstGeom prst="triangle">
              <a:avLst/>
            </a:prstGeom>
            <a:noFill/>
            <a:effectLst>
              <a:glow rad="127000">
                <a:schemeClr val="accent1">
                  <a:alpha val="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dirty="0"/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>
              <a:off x="1321566" y="3114776"/>
              <a:ext cx="0" cy="3024336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Равнобедренный треугольник 16"/>
            <p:cNvSpPr/>
            <p:nvPr/>
          </p:nvSpPr>
          <p:spPr>
            <a:xfrm>
              <a:off x="3001504" y="3525205"/>
              <a:ext cx="1950186" cy="1681195"/>
            </a:xfrm>
            <a:prstGeom prst="triangle">
              <a:avLst/>
            </a:prstGeom>
            <a:noFill/>
            <a:effectLst>
              <a:glow rad="127000">
                <a:schemeClr val="accent1">
                  <a:alpha val="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dirty="0"/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 flipV="1">
              <a:off x="2857488" y="4071942"/>
              <a:ext cx="2088232" cy="1217227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>
              <a:off x="3001504" y="4071942"/>
              <a:ext cx="2088232" cy="1217226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3976597" y="3414058"/>
              <a:ext cx="0" cy="1875111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42852"/>
            <a:ext cx="75897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Зеркальная симметрия -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000108"/>
            <a:ext cx="9183284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9900"/>
                </a:solidFill>
              </a:rPr>
              <a:t>о</a:t>
            </a:r>
            <a:r>
              <a:rPr lang="ru-RU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9900"/>
                </a:solidFill>
                <a:effectLst/>
              </a:rPr>
              <a:t>тображение пространства на себя, </a:t>
            </a:r>
          </a:p>
          <a:p>
            <a:pPr algn="ctr"/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9900"/>
                </a:solidFill>
              </a:rPr>
              <a:t>при котором любая точка М </a:t>
            </a:r>
          </a:p>
          <a:p>
            <a:pPr algn="ctr"/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9900"/>
                </a:solidFill>
              </a:rPr>
              <a:t>переходит  в симметричную </a:t>
            </a:r>
          </a:p>
          <a:p>
            <a:pPr algn="ctr"/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9900"/>
                </a:solidFill>
              </a:rPr>
              <a:t>ей точку М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9900"/>
                </a:solidFill>
              </a:rPr>
              <a:t>1  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9900"/>
                </a:solidFill>
              </a:rPr>
              <a:t>относительно плоскости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58" y="5500702"/>
            <a:ext cx="1563763" cy="1165538"/>
          </a:xfrm>
          <a:prstGeom prst="rect">
            <a:avLst/>
          </a:prstGeom>
        </p:spPr>
      </p:pic>
      <p:grpSp>
        <p:nvGrpSpPr>
          <p:cNvPr id="5" name="Группа 4"/>
          <p:cNvGrpSpPr/>
          <p:nvPr/>
        </p:nvGrpSpPr>
        <p:grpSpPr>
          <a:xfrm>
            <a:off x="3286116" y="4000504"/>
            <a:ext cx="4971865" cy="2523803"/>
            <a:chOff x="1307209" y="2903729"/>
            <a:chExt cx="5686245" cy="3095307"/>
          </a:xfrm>
        </p:grpSpPr>
        <p:sp>
          <p:nvSpPr>
            <p:cNvPr id="6" name="Параллелограмм 5"/>
            <p:cNvSpPr/>
            <p:nvPr/>
          </p:nvSpPr>
          <p:spPr>
            <a:xfrm>
              <a:off x="1973345" y="2903729"/>
              <a:ext cx="3499232" cy="3095307"/>
            </a:xfrm>
            <a:prstGeom prst="parallelogram">
              <a:avLst/>
            </a:prstGeom>
            <a:solidFill>
              <a:schemeClr val="bg1"/>
            </a:solidFill>
            <a:effectLst>
              <a:glow rad="127000">
                <a:schemeClr val="accent1">
                  <a:alpha val="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4159933" y="4325891"/>
              <a:ext cx="2613716" cy="4470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>
              <a:stCxn id="13" idx="4"/>
            </p:cNvCxnSpPr>
            <p:nvPr/>
          </p:nvCxnSpPr>
          <p:spPr>
            <a:xfrm flipV="1">
              <a:off x="1523358" y="4348244"/>
              <a:ext cx="888402" cy="106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Прямоугольник 8"/>
            <p:cNvSpPr/>
            <p:nvPr/>
          </p:nvSpPr>
          <p:spPr>
            <a:xfrm>
              <a:off x="1307209" y="4370597"/>
              <a:ext cx="47801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М1</a:t>
              </a:r>
              <a:endParaRPr lang="ru-RU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6645282" y="4451382"/>
              <a:ext cx="34817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M</a:t>
              </a:r>
              <a:endParaRPr lang="ru-RU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4932040" y="3024300"/>
              <a:ext cx="3193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ru-RU" dirty="0">
                  <a:solidFill>
                    <a:prstClr val="black">
                      <a:lumMod val="95000"/>
                      <a:lumOff val="5000"/>
                    </a:prstClr>
                  </a:solidFill>
                </a:rPr>
                <a:t>α</a:t>
              </a:r>
            </a:p>
          </p:txBody>
        </p:sp>
        <p:sp>
          <p:nvSpPr>
            <p:cNvPr id="12" name="Овал 11"/>
            <p:cNvSpPr/>
            <p:nvPr/>
          </p:nvSpPr>
          <p:spPr>
            <a:xfrm>
              <a:off x="6773649" y="4302525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1500498" y="4303587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14" name="Прямая соединительная линия 13"/>
            <p:cNvCxnSpPr/>
            <p:nvPr/>
          </p:nvCxnSpPr>
          <p:spPr>
            <a:xfrm flipH="1">
              <a:off x="2693044" y="4365104"/>
              <a:ext cx="1302892" cy="13645"/>
            </a:xfrm>
            <a:prstGeom prst="line">
              <a:avLst/>
            </a:prstGeom>
            <a:ln w="38100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Прямоугольник 14"/>
            <p:cNvSpPr/>
            <p:nvPr/>
          </p:nvSpPr>
          <p:spPr>
            <a:xfrm>
              <a:off x="4028394" y="4451382"/>
              <a:ext cx="3401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О</a:t>
              </a:r>
              <a:endParaRPr lang="ru-RU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>
              <a:off x="5724128" y="4206817"/>
              <a:ext cx="0" cy="302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2195736" y="4149080"/>
              <a:ext cx="0" cy="302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flipV="1">
              <a:off x="3707904" y="2903729"/>
              <a:ext cx="849039" cy="309530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Овал 18"/>
            <p:cNvSpPr/>
            <p:nvPr/>
          </p:nvSpPr>
          <p:spPr>
            <a:xfrm>
              <a:off x="4105933" y="4306833"/>
              <a:ext cx="108000" cy="108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Полилиния 19"/>
            <p:cNvSpPr/>
            <p:nvPr/>
          </p:nvSpPr>
          <p:spPr>
            <a:xfrm>
              <a:off x="4221480" y="4114800"/>
              <a:ext cx="198120" cy="274320"/>
            </a:xfrm>
            <a:custGeom>
              <a:avLst/>
              <a:gdLst>
                <a:gd name="connsiteX0" fmla="*/ 0 w 198120"/>
                <a:gd name="connsiteY0" fmla="*/ 0 h 274320"/>
                <a:gd name="connsiteX1" fmla="*/ 182880 w 198120"/>
                <a:gd name="connsiteY1" fmla="*/ 0 h 274320"/>
                <a:gd name="connsiteX2" fmla="*/ 167640 w 198120"/>
                <a:gd name="connsiteY2" fmla="*/ 228600 h 274320"/>
                <a:gd name="connsiteX3" fmla="*/ 198120 w 198120"/>
                <a:gd name="connsiteY3" fmla="*/ 274320 h 274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" h="274320">
                  <a:moveTo>
                    <a:pt x="0" y="0"/>
                  </a:moveTo>
                  <a:lnTo>
                    <a:pt x="182880" y="0"/>
                  </a:lnTo>
                  <a:lnTo>
                    <a:pt x="167640" y="228600"/>
                  </a:lnTo>
                  <a:lnTo>
                    <a:pt x="198120" y="274320"/>
                  </a:lnTo>
                </a:path>
              </a:pathLst>
            </a:custGeom>
            <a:noFill/>
            <a:effectLst>
              <a:glow rad="127000">
                <a:schemeClr val="accent1">
                  <a:alpha val="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4132423" y="3178486"/>
              <a:ext cx="30328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/>
                <a:t>а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0"/>
            <a:ext cx="749602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П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араллельный перенос </a:t>
            </a:r>
          </a:p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на вектор  </a:t>
            </a:r>
            <a:r>
              <a:rPr lang="ru-RU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р</a:t>
            </a:r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 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- 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4973" y="1714488"/>
            <a:ext cx="9089027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о</a:t>
            </a:r>
            <a:r>
              <a:rPr lang="ru-RU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</a:rPr>
              <a:t>тображение пространства на себя, </a:t>
            </a:r>
          </a:p>
          <a:p>
            <a:pPr algn="ctr"/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при котором любая точка М </a:t>
            </a:r>
          </a:p>
          <a:p>
            <a:pPr algn="ctr"/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переходит  в такую точку М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1,</a:t>
            </a:r>
          </a:p>
          <a:p>
            <a:pPr algn="ctr"/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Что ММ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1  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=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р</a:t>
            </a:r>
            <a:endParaRPr lang="ru-RU" sz="4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8000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786446" y="1071546"/>
            <a:ext cx="432048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071934" y="3786190"/>
            <a:ext cx="1008112" cy="0"/>
          </a:xfrm>
          <a:prstGeom prst="straightConnector1">
            <a:avLst/>
          </a:prstGeom>
          <a:ln w="25400">
            <a:solidFill>
              <a:srgbClr val="00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715008" y="3857628"/>
            <a:ext cx="360040" cy="0"/>
          </a:xfrm>
          <a:prstGeom prst="straightConnector1">
            <a:avLst/>
          </a:prstGeom>
          <a:ln w="25400">
            <a:solidFill>
              <a:srgbClr val="00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5357826"/>
            <a:ext cx="1563763" cy="1165538"/>
          </a:xfrm>
          <a:prstGeom prst="rect">
            <a:avLst/>
          </a:prstGeom>
        </p:spPr>
      </p:pic>
      <p:grpSp>
        <p:nvGrpSpPr>
          <p:cNvPr id="8" name="Группа 7"/>
          <p:cNvGrpSpPr/>
          <p:nvPr/>
        </p:nvGrpSpPr>
        <p:grpSpPr>
          <a:xfrm>
            <a:off x="5429256" y="3857628"/>
            <a:ext cx="3560757" cy="2962275"/>
            <a:chOff x="4572000" y="1928802"/>
            <a:chExt cx="4418013" cy="4533911"/>
          </a:xfrm>
        </p:grpSpPr>
        <p:sp>
          <p:nvSpPr>
            <p:cNvPr id="11" name="Line 17"/>
            <p:cNvSpPr>
              <a:spLocks noChangeShapeType="1"/>
            </p:cNvSpPr>
            <p:nvPr/>
          </p:nvSpPr>
          <p:spPr bwMode="auto">
            <a:xfrm flipV="1">
              <a:off x="4929190" y="1928802"/>
              <a:ext cx="2665412" cy="1944687"/>
            </a:xfrm>
            <a:prstGeom prst="line">
              <a:avLst/>
            </a:prstGeom>
            <a:noFill/>
            <a:ln w="57150">
              <a:solidFill>
                <a:srgbClr val="66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AutoShape 18"/>
            <p:cNvSpPr>
              <a:spLocks noChangeArrowheads="1"/>
            </p:cNvSpPr>
            <p:nvPr/>
          </p:nvSpPr>
          <p:spPr bwMode="auto">
            <a:xfrm rot="2539632">
              <a:off x="4778375" y="4621213"/>
              <a:ext cx="1493838" cy="1152525"/>
            </a:xfrm>
            <a:prstGeom prst="triangle">
              <a:avLst>
                <a:gd name="adj" fmla="val 50000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" name="AutoShape 20"/>
            <p:cNvSpPr>
              <a:spLocks noChangeArrowheads="1"/>
            </p:cNvSpPr>
            <p:nvPr/>
          </p:nvSpPr>
          <p:spPr bwMode="auto">
            <a:xfrm rot="2462774">
              <a:off x="7451725" y="2636838"/>
              <a:ext cx="1493838" cy="1152525"/>
            </a:xfrm>
            <a:prstGeom prst="triangle">
              <a:avLst>
                <a:gd name="adj" fmla="val 50000"/>
              </a:avLst>
            </a:prstGeom>
            <a:solidFill>
              <a:srgbClr val="00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4" name="Object 24"/>
            <p:cNvGraphicFramePr>
              <a:graphicFrameLocks noChangeAspect="1"/>
            </p:cNvGraphicFramePr>
            <p:nvPr/>
          </p:nvGraphicFramePr>
          <p:xfrm>
            <a:off x="6877050" y="2349500"/>
            <a:ext cx="325438" cy="395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5" name="Формула" r:id="rId4" imgW="177480" imgH="215640" progId="Equation.3">
                    <p:embed/>
                  </p:oleObj>
                </mc:Choice>
                <mc:Fallback>
                  <p:oleObj name="Формула" r:id="rId4" imgW="177480" imgH="21564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77050" y="2349500"/>
                          <a:ext cx="325438" cy="3952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25"/>
            <p:cNvGraphicFramePr>
              <a:graphicFrameLocks noChangeAspect="1"/>
            </p:cNvGraphicFramePr>
            <p:nvPr/>
          </p:nvGraphicFramePr>
          <p:xfrm>
            <a:off x="5364163" y="6092825"/>
            <a:ext cx="341312" cy="3698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6" name="Формула" r:id="rId6" imgW="152280" imgH="164880" progId="Equation.3">
                    <p:embed/>
                  </p:oleObj>
                </mc:Choice>
                <mc:Fallback>
                  <p:oleObj name="Формула" r:id="rId6" imgW="152280" imgH="16488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64163" y="6092825"/>
                          <a:ext cx="341312" cy="3698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ct 26"/>
            <p:cNvGraphicFramePr>
              <a:graphicFrameLocks noChangeAspect="1"/>
            </p:cNvGraphicFramePr>
            <p:nvPr/>
          </p:nvGraphicFramePr>
          <p:xfrm>
            <a:off x="6011863" y="4797425"/>
            <a:ext cx="322262" cy="376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7" name="Формула" r:id="rId8" imgW="152280" imgH="177480" progId="Equation.3">
                    <p:embed/>
                  </p:oleObj>
                </mc:Choice>
                <mc:Fallback>
                  <p:oleObj name="Формула" r:id="rId8" imgW="152280" imgH="17748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11863" y="4797425"/>
                          <a:ext cx="322262" cy="3762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27"/>
            <p:cNvGraphicFramePr>
              <a:graphicFrameLocks noChangeAspect="1"/>
            </p:cNvGraphicFramePr>
            <p:nvPr/>
          </p:nvGraphicFramePr>
          <p:xfrm>
            <a:off x="8428038" y="3716338"/>
            <a:ext cx="357187" cy="4333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8" name="Формула" r:id="rId10" imgW="177480" imgH="215640" progId="Equation.3">
                    <p:embed/>
                  </p:oleObj>
                </mc:Choice>
                <mc:Fallback>
                  <p:oleObj name="Формула" r:id="rId10" imgW="177480" imgH="21564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28038" y="3716338"/>
                          <a:ext cx="357187" cy="4333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28"/>
            <p:cNvGraphicFramePr>
              <a:graphicFrameLocks noChangeAspect="1"/>
            </p:cNvGraphicFramePr>
            <p:nvPr/>
          </p:nvGraphicFramePr>
          <p:xfrm>
            <a:off x="8604250" y="2205038"/>
            <a:ext cx="385763" cy="468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9" name="Формула" r:id="rId12" imgW="177480" imgH="215640" progId="Equation.3">
                    <p:embed/>
                  </p:oleObj>
                </mc:Choice>
                <mc:Fallback>
                  <p:oleObj name="Формула" r:id="rId12" imgW="177480" imgH="21564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04250" y="2205038"/>
                          <a:ext cx="385763" cy="4683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Line 32"/>
            <p:cNvSpPr>
              <a:spLocks noChangeShapeType="1"/>
            </p:cNvSpPr>
            <p:nvPr/>
          </p:nvSpPr>
          <p:spPr bwMode="auto">
            <a:xfrm flipV="1">
              <a:off x="4572000" y="3141663"/>
              <a:ext cx="2665413" cy="1944687"/>
            </a:xfrm>
            <a:prstGeom prst="line">
              <a:avLst/>
            </a:prstGeom>
            <a:noFill/>
            <a:ln w="57150">
              <a:solidFill>
                <a:srgbClr val="66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Line 33"/>
            <p:cNvSpPr>
              <a:spLocks noChangeShapeType="1"/>
            </p:cNvSpPr>
            <p:nvPr/>
          </p:nvSpPr>
          <p:spPr bwMode="auto">
            <a:xfrm flipV="1">
              <a:off x="5857884" y="2857496"/>
              <a:ext cx="2592388" cy="1944687"/>
            </a:xfrm>
            <a:prstGeom prst="line">
              <a:avLst/>
            </a:prstGeom>
            <a:noFill/>
            <a:ln w="57150">
              <a:solidFill>
                <a:srgbClr val="66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Line 34"/>
            <p:cNvSpPr>
              <a:spLocks noChangeShapeType="1"/>
            </p:cNvSpPr>
            <p:nvPr/>
          </p:nvSpPr>
          <p:spPr bwMode="auto">
            <a:xfrm flipV="1">
              <a:off x="5715008" y="4149721"/>
              <a:ext cx="2674931" cy="1993922"/>
            </a:xfrm>
            <a:prstGeom prst="line">
              <a:avLst/>
            </a:prstGeom>
            <a:noFill/>
            <a:ln w="57150">
              <a:solidFill>
                <a:srgbClr val="66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92696"/>
            <a:ext cx="9144000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800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ru-RU" sz="5400" b="1" dirty="0">
                <a:solidFill>
                  <a:srgbClr val="008000"/>
                </a:solidFill>
                <a:latin typeface="Calibri" pitchFamily="34" charset="0"/>
                <a:cs typeface="Arial" pitchFamily="34" charset="0"/>
              </a:rPr>
              <a:t>Какие координаты </a:t>
            </a:r>
            <a:endParaRPr lang="ru-RU" sz="5400" b="1" dirty="0" smtClean="0">
              <a:solidFill>
                <a:srgbClr val="008000"/>
              </a:solidFill>
              <a:latin typeface="Calibri" pitchFamily="34" charset="0"/>
              <a:cs typeface="Arial" pitchFamily="34" charset="0"/>
            </a:endParaRPr>
          </a:p>
          <a:p>
            <a:pPr algn="ctr"/>
            <a:r>
              <a:rPr lang="ru-RU" sz="5400" b="1" dirty="0" smtClean="0">
                <a:solidFill>
                  <a:srgbClr val="008000"/>
                </a:solidFill>
                <a:latin typeface="Calibri" pitchFamily="34" charset="0"/>
                <a:cs typeface="Arial" pitchFamily="34" charset="0"/>
              </a:rPr>
              <a:t>имеет точка </a:t>
            </a:r>
            <a:r>
              <a:rPr lang="ru-RU" sz="5400" b="1" dirty="0">
                <a:solidFill>
                  <a:srgbClr val="008000"/>
                </a:solidFill>
                <a:latin typeface="Calibri" pitchFamily="34" charset="0"/>
                <a:cs typeface="Arial" pitchFamily="34" charset="0"/>
              </a:rPr>
              <a:t>А, если </a:t>
            </a:r>
            <a:r>
              <a:rPr lang="ru-RU" sz="5400" b="1" dirty="0" smtClean="0">
                <a:solidFill>
                  <a:srgbClr val="008000"/>
                </a:solidFill>
                <a:latin typeface="Calibri" pitchFamily="34" charset="0"/>
                <a:cs typeface="Arial" pitchFamily="34" charset="0"/>
              </a:rPr>
              <a:t>при центральной симметрии </a:t>
            </a:r>
          </a:p>
          <a:p>
            <a:pPr algn="ctr"/>
            <a:r>
              <a:rPr lang="ru-RU" sz="5400" b="1" dirty="0" smtClean="0">
                <a:solidFill>
                  <a:srgbClr val="008000"/>
                </a:solidFill>
                <a:latin typeface="Calibri" pitchFamily="34" charset="0"/>
                <a:cs typeface="Arial" pitchFamily="34" charset="0"/>
              </a:rPr>
              <a:t>с </a:t>
            </a:r>
            <a:r>
              <a:rPr lang="ru-RU" sz="5400" b="1" dirty="0">
                <a:solidFill>
                  <a:srgbClr val="008000"/>
                </a:solidFill>
                <a:latin typeface="Calibri" pitchFamily="34" charset="0"/>
                <a:cs typeface="Arial" pitchFamily="34" charset="0"/>
              </a:rPr>
              <a:t>центром А </a:t>
            </a:r>
            <a:endParaRPr lang="ru-RU" sz="5400" b="1" dirty="0" smtClean="0">
              <a:solidFill>
                <a:srgbClr val="008000"/>
              </a:solidFill>
              <a:latin typeface="Calibri" pitchFamily="34" charset="0"/>
              <a:cs typeface="Arial" pitchFamily="34" charset="0"/>
            </a:endParaRPr>
          </a:p>
          <a:p>
            <a:pPr algn="ctr"/>
            <a:r>
              <a:rPr lang="ru-RU" sz="5400" b="1" dirty="0" smtClean="0">
                <a:solidFill>
                  <a:srgbClr val="008000"/>
                </a:solidFill>
                <a:latin typeface="Calibri" pitchFamily="34" charset="0"/>
                <a:cs typeface="Arial" pitchFamily="34" charset="0"/>
              </a:rPr>
              <a:t>точка В(1</a:t>
            </a:r>
            <a:r>
              <a:rPr lang="ru-RU" sz="5400" b="1" dirty="0">
                <a:solidFill>
                  <a:srgbClr val="008000"/>
                </a:solidFill>
                <a:latin typeface="Calibri" pitchFamily="34" charset="0"/>
                <a:cs typeface="Arial" pitchFamily="34" charset="0"/>
              </a:rPr>
              <a:t>; 0; 2) переходит в точку </a:t>
            </a:r>
            <a:r>
              <a:rPr lang="ru-RU" sz="5400" b="1" dirty="0" smtClean="0">
                <a:solidFill>
                  <a:srgbClr val="008000"/>
                </a:solidFill>
                <a:latin typeface="Calibri" pitchFamily="34" charset="0"/>
                <a:cs typeface="Arial" pitchFamily="34" charset="0"/>
              </a:rPr>
              <a:t>С(2</a:t>
            </a:r>
            <a:r>
              <a:rPr lang="ru-RU" sz="5400" b="1" dirty="0">
                <a:solidFill>
                  <a:srgbClr val="008000"/>
                </a:solidFill>
                <a:latin typeface="Calibri" pitchFamily="34" charset="0"/>
                <a:cs typeface="Arial" pitchFamily="34" charset="0"/>
              </a:rPr>
              <a:t>; -1; 4).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8000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229200"/>
            <a:ext cx="1563763" cy="11655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117693"/>
            <a:ext cx="9144001" cy="48320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dirty="0">
                <a:solidFill>
                  <a:srgbClr val="008000"/>
                </a:solidFill>
              </a:rPr>
              <a:t>Как расположена плоскость </a:t>
            </a:r>
            <a:endParaRPr lang="ru-RU" sz="4400" b="1" dirty="0" smtClean="0">
              <a:solidFill>
                <a:srgbClr val="008000"/>
              </a:solidFill>
            </a:endParaRPr>
          </a:p>
          <a:p>
            <a:pPr algn="ctr"/>
            <a:r>
              <a:rPr lang="ru-RU" sz="4400" b="1" dirty="0" smtClean="0">
                <a:solidFill>
                  <a:srgbClr val="008000"/>
                </a:solidFill>
              </a:rPr>
              <a:t>по </a:t>
            </a:r>
            <a:r>
              <a:rPr lang="ru-RU" sz="4400" b="1" dirty="0">
                <a:solidFill>
                  <a:srgbClr val="008000"/>
                </a:solidFill>
              </a:rPr>
              <a:t>отношению к осям координат </a:t>
            </a:r>
            <a:endParaRPr lang="ru-RU" sz="4400" b="1" dirty="0" smtClean="0">
              <a:solidFill>
                <a:srgbClr val="008000"/>
              </a:solidFill>
            </a:endParaRPr>
          </a:p>
          <a:p>
            <a:pPr algn="ctr"/>
            <a:r>
              <a:rPr lang="ru-RU" sz="4400" b="1" dirty="0" smtClean="0">
                <a:solidFill>
                  <a:srgbClr val="008000"/>
                </a:solidFill>
              </a:rPr>
              <a:t>Ох </a:t>
            </a:r>
            <a:r>
              <a:rPr lang="ru-RU" sz="4400" b="1" dirty="0">
                <a:solidFill>
                  <a:srgbClr val="008000"/>
                </a:solidFill>
              </a:rPr>
              <a:t>и </a:t>
            </a:r>
            <a:r>
              <a:rPr lang="en-US" sz="4400" b="1" dirty="0">
                <a:solidFill>
                  <a:srgbClr val="008000"/>
                </a:solidFill>
              </a:rPr>
              <a:t>Oz</a:t>
            </a:r>
            <a:r>
              <a:rPr lang="ru-RU" sz="4400" b="1" dirty="0" smtClean="0">
                <a:solidFill>
                  <a:srgbClr val="008000"/>
                </a:solidFill>
              </a:rPr>
              <a:t>, если </a:t>
            </a:r>
            <a:r>
              <a:rPr lang="ru-RU" sz="4400" b="1" dirty="0">
                <a:solidFill>
                  <a:srgbClr val="008000"/>
                </a:solidFill>
              </a:rPr>
              <a:t>при зеркальной симметрии относительно </a:t>
            </a:r>
            <a:endParaRPr lang="ru-RU" sz="4400" b="1" dirty="0" smtClean="0">
              <a:solidFill>
                <a:srgbClr val="008000"/>
              </a:solidFill>
            </a:endParaRPr>
          </a:p>
          <a:p>
            <a:pPr algn="ctr"/>
            <a:r>
              <a:rPr lang="ru-RU" sz="4400" b="1" dirty="0" smtClean="0">
                <a:solidFill>
                  <a:srgbClr val="008000"/>
                </a:solidFill>
              </a:rPr>
              <a:t>этой </a:t>
            </a:r>
            <a:r>
              <a:rPr lang="ru-RU" sz="4400" b="1" dirty="0">
                <a:solidFill>
                  <a:srgbClr val="008000"/>
                </a:solidFill>
              </a:rPr>
              <a:t>плоскости </a:t>
            </a:r>
            <a:endParaRPr lang="ru-RU" sz="4400" b="1" dirty="0" smtClean="0">
              <a:solidFill>
                <a:srgbClr val="008000"/>
              </a:solidFill>
            </a:endParaRPr>
          </a:p>
          <a:p>
            <a:pPr algn="ctr"/>
            <a:r>
              <a:rPr lang="ru-RU" sz="4400" b="1" dirty="0" smtClean="0">
                <a:solidFill>
                  <a:srgbClr val="008000"/>
                </a:solidFill>
              </a:rPr>
              <a:t>точка М(2</a:t>
            </a:r>
            <a:r>
              <a:rPr lang="ru-RU" sz="4400" b="1" dirty="0">
                <a:solidFill>
                  <a:srgbClr val="008000"/>
                </a:solidFill>
              </a:rPr>
              <a:t>; 2; 3) </a:t>
            </a:r>
            <a:endParaRPr lang="ru-RU" sz="4400" b="1" dirty="0" smtClean="0">
              <a:solidFill>
                <a:srgbClr val="008000"/>
              </a:solidFill>
            </a:endParaRPr>
          </a:p>
          <a:p>
            <a:pPr algn="ctr"/>
            <a:r>
              <a:rPr lang="ru-RU" sz="4400" b="1" dirty="0" smtClean="0">
                <a:solidFill>
                  <a:srgbClr val="008000"/>
                </a:solidFill>
              </a:rPr>
              <a:t>переходит </a:t>
            </a:r>
            <a:r>
              <a:rPr lang="ru-RU" sz="4400" b="1" dirty="0">
                <a:solidFill>
                  <a:srgbClr val="008000"/>
                </a:solidFill>
              </a:rPr>
              <a:t>в точку М</a:t>
            </a:r>
            <a:r>
              <a:rPr lang="ru-RU" sz="4400" b="1" baseline="-25000" dirty="0">
                <a:solidFill>
                  <a:srgbClr val="008000"/>
                </a:solidFill>
              </a:rPr>
              <a:t>1</a:t>
            </a:r>
            <a:r>
              <a:rPr lang="ru-RU" sz="4400" b="1" dirty="0">
                <a:solidFill>
                  <a:srgbClr val="008000"/>
                </a:solidFill>
              </a:rPr>
              <a:t>(2; -2; 3).</a:t>
            </a:r>
            <a:endParaRPr lang="ru-RU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8000"/>
              </a:solidFill>
              <a:effectLst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229200"/>
            <a:ext cx="1563763" cy="11655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435</Words>
  <Application>Microsoft Office PowerPoint</Application>
  <PresentationFormat>Экран (4:3)</PresentationFormat>
  <Paragraphs>82</Paragraphs>
  <Slides>17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Тема Office</vt:lpstr>
      <vt:lpstr>Формула</vt:lpstr>
      <vt:lpstr>Движения к уроку разработанному  Выленок Е.Н. - учителем математики ГУ ЛНР «ЛОУСОШ №13»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Движения</dc:title>
  <dc:creator>Admin</dc:creator>
  <cp:lastModifiedBy>pc</cp:lastModifiedBy>
  <cp:revision>16</cp:revision>
  <dcterms:created xsi:type="dcterms:W3CDTF">2018-11-26T22:32:12Z</dcterms:created>
  <dcterms:modified xsi:type="dcterms:W3CDTF">2018-11-27T20:46:26Z</dcterms:modified>
</cp:coreProperties>
</file>