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8" r:id="rId2"/>
    <p:sldMasterId id="2147483681" r:id="rId3"/>
    <p:sldMasterId id="2147483694" r:id="rId4"/>
    <p:sldMasterId id="2147483707" r:id="rId5"/>
    <p:sldMasterId id="2147483720" r:id="rId6"/>
    <p:sldMasterId id="2147483732" r:id="rId7"/>
  </p:sld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3" r:id="rId24"/>
    <p:sldId id="274" r:id="rId25"/>
    <p:sldId id="272" r:id="rId26"/>
    <p:sldId id="275" r:id="rId27"/>
    <p:sldId id="276" r:id="rId28"/>
    <p:sldId id="277" r:id="rId29"/>
    <p:sldId id="279" r:id="rId30"/>
    <p:sldId id="281" r:id="rId31"/>
    <p:sldId id="282" r:id="rId32"/>
    <p:sldId id="283" r:id="rId33"/>
    <p:sldId id="284" r:id="rId34"/>
    <p:sldId id="285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9A1F7FB2-0A7E-4617-A9AE-9F39112CC7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84EC38C-D243-497A-8F7A-C018429B62F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338252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D310892D-1402-4480-9F9A-4F1DD847E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D6E17E71-643F-47F6-9974-CD6656FBC81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250040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781DC949-8096-4750-9693-04FCDB9407C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8D18737-9ADC-49E3-AFC7-2BC87FE3901E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764810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E78EC04D-F876-458D-A3A3-BE8B751758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1F75024-80AD-4ACC-B580-BD5F217BBA7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820846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0A720EAF-6289-44FE-BA8E-62BE64218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55529B5C-1054-47E7-B79A-84748F46CE6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1864026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41491E03-FBE4-45D6-9328-077BAFE7C9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4B440BA-B979-4053-937D-1FB6689F654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425042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81CC8E5C-F572-4F51-8EA0-89F3D3E604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280B2DFE-B48B-43D6-954C-2102CBDF0C25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962473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6E2DF4F5-3AC6-436F-821C-2AD1C048FD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45BD70D-3F53-49E9-AC46-552B8301CADF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38225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365BAAD8-DD3B-428D-A21C-389964AE21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F4A97CB8-7415-4F46-BC12-A8A01FC9441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2129026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944893C6-84B3-485F-958B-6533247568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4AA6BE0-07AA-43E2-AA1E-6D7604CA0689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6869707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FD168107-5E94-439A-8746-58FF5BBFE9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69E630E5-8148-443C-9F20-56AA6B1AED99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3296120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485" y="273050"/>
            <a:ext cx="109685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3367" y="1598613"/>
            <a:ext cx="5382684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3367" y="3922714"/>
            <a:ext cx="5382684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07485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4165600" y="6242051"/>
            <a:ext cx="3860800" cy="474663"/>
          </a:xfr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37601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D5B9C406-BC51-48DD-8C51-FE8631BF49B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0663065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9A1F7FB2-0A7E-4617-A9AE-9F39112CC7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84EC38C-D243-497A-8F7A-C018429B62F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044617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D310892D-1402-4480-9F9A-4F1DD847E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D6E17E71-643F-47F6-9974-CD6656FBC81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6655476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781DC949-8096-4750-9693-04FCDB9407C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8D18737-9ADC-49E3-AFC7-2BC87FE3901E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7617813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E78EC04D-F876-458D-A3A3-BE8B751758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1F75024-80AD-4ACC-B580-BD5F217BBA7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7388142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0A720EAF-6289-44FE-BA8E-62BE64218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55529B5C-1054-47E7-B79A-84748F46CE6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6034507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41491E03-FBE4-45D6-9328-077BAFE7C9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4B440BA-B979-4053-937D-1FB6689F654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9090774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81CC8E5C-F572-4F51-8EA0-89F3D3E604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280B2DFE-B48B-43D6-954C-2102CBDF0C25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0970393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6E2DF4F5-3AC6-436F-821C-2AD1C048FD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45BD70D-3F53-49E9-AC46-552B8301CADF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8669902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365BAAD8-DD3B-428D-A21C-389964AE21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F4A97CB8-7415-4F46-BC12-A8A01FC9441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2799077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944893C6-84B3-485F-958B-6533247568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4AA6BE0-07AA-43E2-AA1E-6D7604CA0689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8855855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FD168107-5E94-439A-8746-58FF5BBFE9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69E630E5-8148-443C-9F20-56AA6B1AED99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064783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485" y="273050"/>
            <a:ext cx="109685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3367" y="1598613"/>
            <a:ext cx="5382684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3367" y="3922714"/>
            <a:ext cx="5382684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07485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4165600" y="6242051"/>
            <a:ext cx="3860800" cy="474663"/>
          </a:xfr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37601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D5B9C406-BC51-48DD-8C51-FE8631BF49B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0361952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9A1F7FB2-0A7E-4617-A9AE-9F39112CC7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84EC38C-D243-497A-8F7A-C018429B62F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4984750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D310892D-1402-4480-9F9A-4F1DD847E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D6E17E71-643F-47F6-9974-CD6656FBC81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5695427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781DC949-8096-4750-9693-04FCDB9407C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8D18737-9ADC-49E3-AFC7-2BC87FE3901E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0108653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E78EC04D-F876-458D-A3A3-BE8B751758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1F75024-80AD-4ACC-B580-BD5F217BBA7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4632053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0A720EAF-6289-44FE-BA8E-62BE64218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55529B5C-1054-47E7-B79A-84748F46CE6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7017736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41491E03-FBE4-45D6-9328-077BAFE7C9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4B440BA-B979-4053-937D-1FB6689F654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99728977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81CC8E5C-F572-4F51-8EA0-89F3D3E604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280B2DFE-B48B-43D6-954C-2102CBDF0C25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9691316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6E2DF4F5-3AC6-436F-821C-2AD1C048FD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45BD70D-3F53-49E9-AC46-552B8301CADF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2877877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365BAAD8-DD3B-428D-A21C-389964AE21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F4A97CB8-7415-4F46-BC12-A8A01FC9441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3294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944893C6-84B3-485F-958B-6533247568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4AA6BE0-07AA-43E2-AA1E-6D7604CA0689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1965355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FD168107-5E94-439A-8746-58FF5BBFE9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69E630E5-8148-443C-9F20-56AA6B1AED99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5897423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485" y="273050"/>
            <a:ext cx="109685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3367" y="1598613"/>
            <a:ext cx="5382684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3367" y="3922714"/>
            <a:ext cx="5382684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07485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4165600" y="6242051"/>
            <a:ext cx="3860800" cy="474663"/>
          </a:xfr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37601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D5B9C406-BC51-48DD-8C51-FE8631BF49B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7279185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9A1F7FB2-0A7E-4617-A9AE-9F39112CC77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84EC38C-D243-497A-8F7A-C018429B62F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9703367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D310892D-1402-4480-9F9A-4F1DD847E2E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D6E17E71-643F-47F6-9974-CD6656FBC81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541902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781DC949-8096-4750-9693-04FCDB9407C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8D18737-9ADC-49E3-AFC7-2BC87FE3901E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6500823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E78EC04D-F876-458D-A3A3-BE8B751758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1F75024-80AD-4ACC-B580-BD5F217BBA7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1299483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0A720EAF-6289-44FE-BA8E-62BE64218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55529B5C-1054-47E7-B79A-84748F46CE6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0633402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41491E03-FBE4-45D6-9328-077BAFE7C9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4B440BA-B979-4053-937D-1FB6689F654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4350506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81CC8E5C-F572-4F51-8EA0-89F3D3E6048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280B2DFE-B48B-43D6-954C-2102CBDF0C25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53313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6E2DF4F5-3AC6-436F-821C-2AD1C048FD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845BD70D-3F53-49E9-AC46-552B8301CADF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8910002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365BAAD8-DD3B-428D-A21C-389964AE21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F4A97CB8-7415-4F46-BC12-A8A01FC94418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2710417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944893C6-84B3-485F-958B-6533247568D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A4AA6BE0-07AA-43E2-AA1E-6D7604CA0689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5469543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FD168107-5E94-439A-8746-58FF5BBFE9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69E630E5-8148-443C-9F20-56AA6B1AED99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0790076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485" y="273050"/>
            <a:ext cx="109685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3367" y="1598613"/>
            <a:ext cx="5382684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3367" y="3922714"/>
            <a:ext cx="5382684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07485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4165600" y="6242051"/>
            <a:ext cx="3860800" cy="474663"/>
          </a:xfr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37601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D5B9C406-BC51-48DD-8C51-FE8631BF49B2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71347076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68864CAB-6EAA-4F1B-B84C-83067F8FE957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306741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CBF11E8-B3B8-49AB-84D6-55D9D7180DB2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833871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12B791B-CF37-4A32-99FF-46DF9CCF0DF3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55977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4BD3379-BD66-46B8-96ED-7826A6F86280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880972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8726A4A-EA30-4D89-9425-C121EB197AB2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3678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E4C07CA9-234C-4568-9E2D-9D28D7A0F7E3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9923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0DAEEF57-CF09-4A26-B3C5-E7AE9D796ACE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57902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9A13B932-3BB0-4528-8704-7234E81AC76F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7382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B3FDE172-BFBA-4A4C-B9A2-0039AAB1CD79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313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B83BCC3-765A-4201-B1F0-0C0E60A5E31E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08150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DCC25634-2DDD-4D52-A24C-1207C6EAA377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33889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68864CAB-6EAA-4F1B-B84C-83067F8FE957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93565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CBF11E8-B3B8-49AB-84D6-55D9D7180DB2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69057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12B791B-CF37-4A32-99FF-46DF9CCF0DF3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0373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54BD3379-BD66-46B8-96ED-7826A6F86280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5772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8726A4A-EA30-4D89-9425-C121EB197AB2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96204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E4C07CA9-234C-4568-9E2D-9D28D7A0F7E3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3037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0DAEEF57-CF09-4A26-B3C5-E7AE9D796ACE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10930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9A13B932-3BB0-4528-8704-7234E81AC76F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82955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B3FDE172-BFBA-4A4C-B9A2-0039AAB1CD79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505238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B83BCC3-765A-4201-B1F0-0C0E60A5E31E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40617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DCC25634-2DDD-4D52-A24C-1207C6EAA377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6124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E87CDB3C-0D13-439E-B9FD-2F89B4260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9CAE992E-08EA-42EE-A632-916A95D82045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513519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E87CDB3C-0D13-439E-B9FD-2F89B4260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9CAE992E-08EA-42EE-A632-916A95D82045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814371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E87CDB3C-0D13-439E-B9FD-2F89B4260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9CAE992E-08EA-42EE-A632-916A95D82045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39487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fld id="{E87CDB3C-0D13-439E-B9FD-2F89B4260BA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23.11.2018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9CAE992E-08EA-42EE-A632-916A95D82045}" type="slidenum">
              <a:rPr lang="ru-RU" altLang="ru-RU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63771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44EF3F7C-8901-4E07-9783-0F011B060734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6495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49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44EF3F7C-8901-4E07-9783-0F011B060734}" type="slidenum">
              <a:rPr lang="ru-RU" altLang="ru-RU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2466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Скрещивающиеся прямые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8961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501"/>
            <a:ext cx="8596668" cy="52158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Да                                    Нет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    Да                                     Нет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Да                                     Нет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54800" y="965200"/>
            <a:ext cx="16129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</a:t>
            </a: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 </a:t>
            </a: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7461250" y="1879600"/>
            <a:ext cx="6350" cy="469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омб 8"/>
          <p:cNvSpPr/>
          <p:nvPr/>
        </p:nvSpPr>
        <p:spPr>
          <a:xfrm>
            <a:off x="6343650" y="2336800"/>
            <a:ext cx="22479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Лежат ли в одной плоскости</a:t>
            </a:r>
          </a:p>
        </p:txBody>
      </p:sp>
      <p:cxnSp>
        <p:nvCxnSpPr>
          <p:cNvPr id="7" name="Прямая со стрелкой 6"/>
          <p:cNvCxnSpPr>
            <a:stCxn id="9" idx="1"/>
          </p:cNvCxnSpPr>
          <p:nvPr/>
        </p:nvCxnSpPr>
        <p:spPr>
          <a:xfrm flipH="1">
            <a:off x="5753100" y="2794000"/>
            <a:ext cx="5905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8591550" y="2794000"/>
            <a:ext cx="463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53100" y="2806700"/>
            <a:ext cx="0" cy="444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омб 10"/>
          <p:cNvSpPr/>
          <p:nvPr/>
        </p:nvSpPr>
        <p:spPr>
          <a:xfrm>
            <a:off x="4591050" y="3263900"/>
            <a:ext cx="23241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хотя бы одну общую точку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2" name="Прямая со стрелкой 11"/>
          <p:cNvCxnSpPr>
            <a:stCxn id="11" idx="1"/>
          </p:cNvCxnSpPr>
          <p:nvPr/>
        </p:nvCxnSpPr>
        <p:spPr>
          <a:xfrm flipH="1" flipV="1">
            <a:off x="4051300" y="3708400"/>
            <a:ext cx="5397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1" idx="3"/>
          </p:cNvCxnSpPr>
          <p:nvPr/>
        </p:nvCxnSpPr>
        <p:spPr>
          <a:xfrm flipV="1">
            <a:off x="6915150" y="3708400"/>
            <a:ext cx="6921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051300" y="3721100"/>
            <a:ext cx="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омб 14"/>
          <p:cNvSpPr/>
          <p:nvPr/>
        </p:nvSpPr>
        <p:spPr>
          <a:xfrm>
            <a:off x="2863850" y="4305300"/>
            <a:ext cx="2374900" cy="914400"/>
          </a:xfrm>
          <a:prstGeom prst="diamond">
            <a:avLst/>
          </a:prstGeom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более одной общей точки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7" name="Прямая со стрелкой 16"/>
          <p:cNvCxnSpPr>
            <a:stCxn id="15" idx="1"/>
          </p:cNvCxnSpPr>
          <p:nvPr/>
        </p:nvCxnSpPr>
        <p:spPr>
          <a:xfrm flipH="1">
            <a:off x="2298700" y="4762500"/>
            <a:ext cx="5651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3"/>
          </p:cNvCxnSpPr>
          <p:nvPr/>
        </p:nvCxnSpPr>
        <p:spPr>
          <a:xfrm>
            <a:off x="5238750" y="4762500"/>
            <a:ext cx="6286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298700" y="4762500"/>
            <a:ext cx="0" cy="4572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1447800" y="5232400"/>
            <a:ext cx="1701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≡ в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5867400" y="47625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753100" y="4762500"/>
            <a:ext cx="0" cy="596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4886325" y="5342864"/>
            <a:ext cx="17335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∩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7607300" y="3721100"/>
            <a:ext cx="0" cy="16383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6750050" y="5380964"/>
            <a:ext cx="16065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</a:rPr>
              <a:t>а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║ в</a:t>
            </a:r>
            <a:endParaRPr lang="ru-RU" sz="32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590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501"/>
            <a:ext cx="8596668" cy="52158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Да                                    Нет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    Да                                     Нет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Да                                     Нет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54800" y="965200"/>
            <a:ext cx="16129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</a:t>
            </a: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 </a:t>
            </a: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7461250" y="1879600"/>
            <a:ext cx="6350" cy="469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омб 8"/>
          <p:cNvSpPr/>
          <p:nvPr/>
        </p:nvSpPr>
        <p:spPr>
          <a:xfrm>
            <a:off x="6343650" y="2336800"/>
            <a:ext cx="22479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Лежат ли в одной плоскости</a:t>
            </a:r>
          </a:p>
        </p:txBody>
      </p:sp>
      <p:cxnSp>
        <p:nvCxnSpPr>
          <p:cNvPr id="7" name="Прямая со стрелкой 6"/>
          <p:cNvCxnSpPr>
            <a:stCxn id="9" idx="1"/>
          </p:cNvCxnSpPr>
          <p:nvPr/>
        </p:nvCxnSpPr>
        <p:spPr>
          <a:xfrm flipH="1">
            <a:off x="5753100" y="2794000"/>
            <a:ext cx="5905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8591550" y="2794000"/>
            <a:ext cx="463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53100" y="2806700"/>
            <a:ext cx="0" cy="444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омб 10"/>
          <p:cNvSpPr/>
          <p:nvPr/>
        </p:nvSpPr>
        <p:spPr>
          <a:xfrm>
            <a:off x="4591050" y="3263900"/>
            <a:ext cx="23241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хотя бы одну общую точку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2" name="Прямая со стрелкой 11"/>
          <p:cNvCxnSpPr>
            <a:stCxn id="11" idx="1"/>
          </p:cNvCxnSpPr>
          <p:nvPr/>
        </p:nvCxnSpPr>
        <p:spPr>
          <a:xfrm flipH="1" flipV="1">
            <a:off x="4051300" y="3708400"/>
            <a:ext cx="5397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1" idx="3"/>
          </p:cNvCxnSpPr>
          <p:nvPr/>
        </p:nvCxnSpPr>
        <p:spPr>
          <a:xfrm flipV="1">
            <a:off x="6915150" y="3708400"/>
            <a:ext cx="6921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051300" y="3721100"/>
            <a:ext cx="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омб 14"/>
          <p:cNvSpPr/>
          <p:nvPr/>
        </p:nvSpPr>
        <p:spPr>
          <a:xfrm>
            <a:off x="2863850" y="4305300"/>
            <a:ext cx="2374900" cy="914400"/>
          </a:xfrm>
          <a:prstGeom prst="diamond">
            <a:avLst/>
          </a:prstGeom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более одной общей точки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7" name="Прямая со стрелкой 16"/>
          <p:cNvCxnSpPr>
            <a:stCxn id="15" idx="1"/>
          </p:cNvCxnSpPr>
          <p:nvPr/>
        </p:nvCxnSpPr>
        <p:spPr>
          <a:xfrm flipH="1">
            <a:off x="2298700" y="4762500"/>
            <a:ext cx="5651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3"/>
          </p:cNvCxnSpPr>
          <p:nvPr/>
        </p:nvCxnSpPr>
        <p:spPr>
          <a:xfrm>
            <a:off x="5238750" y="4762500"/>
            <a:ext cx="6286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298700" y="4762500"/>
            <a:ext cx="0" cy="4572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1447800" y="5232400"/>
            <a:ext cx="1701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≡ в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5867400" y="47625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753100" y="4762500"/>
            <a:ext cx="0" cy="596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4886325" y="5342864"/>
            <a:ext cx="17335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∩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7607300" y="3721100"/>
            <a:ext cx="0" cy="16383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6750050" y="5380964"/>
            <a:ext cx="16065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║ в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9055100" y="2794000"/>
            <a:ext cx="0" cy="2730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Овал 25"/>
              <p:cNvSpPr/>
              <p:nvPr/>
            </p:nvSpPr>
            <p:spPr>
              <a:xfrm>
                <a:off x="8480252" y="5524500"/>
                <a:ext cx="1482725" cy="914400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i="1" dirty="0" smtClean="0">
                    <a:solidFill>
                      <a:schemeClr val="tx1"/>
                    </a:solidFill>
                  </a:rPr>
                  <a:t>а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ru-RU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e>
                    </m:acc>
                  </m:oMath>
                </a14:m>
                <a:r>
                  <a:rPr lang="ru-RU" sz="2400" b="1" i="1" dirty="0" smtClean="0">
                    <a:solidFill>
                      <a:schemeClr val="tx1"/>
                    </a:solidFill>
                  </a:rPr>
                  <a:t> в</a:t>
                </a:r>
                <a:endParaRPr lang="ru-RU" sz="2400" b="1" i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6" name="Овал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0252" y="5524500"/>
                <a:ext cx="1482725" cy="914400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078987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304800"/>
            <a:ext cx="8740745" cy="623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1999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16" y="520700"/>
            <a:ext cx="9975083" cy="610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6878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55800" y="609601"/>
            <a:ext cx="5969000" cy="5431762"/>
          </a:xfrm>
          <a:prstGeom prst="triangle">
            <a:avLst>
              <a:gd name="adj" fmla="val 47917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721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478" y="536575"/>
            <a:ext cx="8596668" cy="13208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 rot="2613443">
            <a:off x="2428870" y="-347157"/>
            <a:ext cx="5093595" cy="4712276"/>
          </a:xfrm>
          <a:prstGeom prst="triangle">
            <a:avLst>
              <a:gd name="adj" fmla="val 96418"/>
            </a:avLst>
          </a:prstGeom>
          <a:solidFill>
            <a:srgbClr val="BBE0E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70852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270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1600"/>
            <a:ext cx="8596668" cy="61213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5000" dirty="0" smtClean="0"/>
              <a:t>8</a:t>
            </a:r>
            <a:endParaRPr lang="ru-RU" sz="45000" u="sng" dirty="0"/>
          </a:p>
        </p:txBody>
      </p:sp>
    </p:spTree>
    <p:extLst>
      <p:ext uri="{BB962C8B-B14F-4D97-AF65-F5344CB8AC3E}">
        <p14:creationId xmlns:p14="http://schemas.microsoft.com/office/powerpoint/2010/main" xmlns="" val="1602025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270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5400000">
            <a:off x="677334" y="292100"/>
            <a:ext cx="8596668" cy="59308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5000" dirty="0" smtClean="0"/>
              <a:t>8</a:t>
            </a:r>
            <a:endParaRPr lang="ru-RU" sz="45000" u="sng" dirty="0"/>
          </a:p>
        </p:txBody>
      </p:sp>
    </p:spTree>
    <p:extLst>
      <p:ext uri="{BB962C8B-B14F-4D97-AF65-F5344CB8AC3E}">
        <p14:creationId xmlns:p14="http://schemas.microsoft.com/office/powerpoint/2010/main" xmlns="" val="29294701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e>
                        <m:sub>
                          <m:r>
                            <a:rPr lang="ru-RU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М и ВД</m:t>
                      </m:r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2446" y="1206500"/>
            <a:ext cx="8916354" cy="543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4800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e>
                        <m:sub>
                          <m:r>
                            <a:rPr lang="ru-RU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ru-RU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и РМ</m:t>
                      </m:r>
                    </m:oMath>
                  </m:oMathPara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4173" y="1270000"/>
            <a:ext cx="9102989" cy="596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8009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Взаимное расположение двух прямых в пространстве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42100" y="2857500"/>
            <a:ext cx="16383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</a:rPr>
              <a:t>а</a:t>
            </a:r>
            <a:r>
              <a:rPr lang="ru-RU" sz="3200" i="1" dirty="0" smtClean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и </a:t>
            </a:r>
            <a:r>
              <a:rPr lang="ru-RU" sz="3200" b="1" i="1" dirty="0" smtClean="0">
                <a:solidFill>
                  <a:schemeClr val="tx1"/>
                </a:solidFill>
              </a:rPr>
              <a:t>в</a:t>
            </a:r>
            <a:endParaRPr lang="ru-RU" sz="32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3868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N</a:t>
            </a:r>
            <a:r>
              <a:rPr lang="ru-RU" dirty="0" smtClean="0">
                <a:solidFill>
                  <a:schemeClr val="tx1"/>
                </a:solidFill>
              </a:rPr>
              <a:t>М и АС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411" y="1409700"/>
            <a:ext cx="9547489" cy="535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94493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algn="ctr"/>
                <a:r>
                  <a:rPr lang="ru-RU" dirty="0" smtClean="0">
                    <a:solidFill>
                      <a:schemeClr val="tx1"/>
                    </a:solidFill>
                  </a:rPr>
                  <a:t>Р</a:t>
                </a:r>
                <a:r>
                  <a:rPr lang="en-US" dirty="0" smtClean="0">
                    <a:solidFill>
                      <a:schemeClr val="tx1"/>
                    </a:solidFill>
                  </a:rPr>
                  <a:t>N</a:t>
                </a:r>
                <a:r>
                  <a:rPr lang="ru-RU" dirty="0" smtClean="0">
                    <a:solidFill>
                      <a:schemeClr val="tx1"/>
                    </a:solidFill>
                  </a:rPr>
                  <a:t>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e>
                      <m:sub>
                        <m:r>
                          <a:rPr lang="ru-RU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М</m:t>
                    </m:r>
                  </m:oMath>
                </a14:m>
                <a:endParaRPr lang="ru-RU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t="-64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41157" y="1143000"/>
            <a:ext cx="8269022" cy="595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24014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034" y="609600"/>
            <a:ext cx="8596668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Правильные ответы:</a:t>
            </a:r>
            <a:endParaRPr lang="ru-RU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01134" y="1627189"/>
                <a:ext cx="8596668" cy="3880773"/>
              </a:xfrm>
            </p:spPr>
            <p:txBody>
              <a:bodyPr>
                <a:noAutofit/>
              </a:bodyPr>
              <a:lstStyle/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В</m:t>
                          </m:r>
                        </m:e>
                        <m:sub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М ∩ВД</m:t>
                      </m:r>
                    </m:oMath>
                  </m:oMathPara>
                </a14:m>
                <a:endParaRPr lang="ru-RU" sz="3600" b="0" dirty="0" smtClean="0"/>
              </a:p>
              <a:p>
                <a:pPr marL="0" indent="0" algn="ctr">
                  <a:buNone/>
                </a:pPr>
                <a:endParaRPr lang="ru-RU" sz="3600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В</m:t>
                          </m:r>
                        </m:e>
                        <m:sub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ru-RU" sz="3600" b="0" i="1" smtClean="0">
                          <a:latin typeface="Cambria Math" panose="02040503050406030204" pitchFamily="18" charset="0"/>
                        </a:rPr>
                        <m:t> ║ РМ</m:t>
                      </m:r>
                    </m:oMath>
                  </m:oMathPara>
                </a14:m>
                <a:endParaRPr lang="ru-RU" sz="3600" b="0" dirty="0" smtClean="0"/>
              </a:p>
              <a:p>
                <a:pPr marL="0" indent="0" algn="ctr">
                  <a:buNone/>
                </a:pPr>
                <a:endParaRPr lang="ru-RU" sz="3600" dirty="0" smtClean="0"/>
              </a:p>
              <a:p>
                <a:pPr marL="0" indent="0" algn="ctr">
                  <a:buNone/>
                </a:pPr>
                <a:r>
                  <a:rPr lang="en-US" sz="3600" dirty="0" smtClean="0"/>
                  <a:t>N</a:t>
                </a:r>
                <a:r>
                  <a:rPr lang="ru-RU" sz="3600" dirty="0" smtClean="0"/>
                  <a:t>М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ru-RU" sz="3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ru-RU" sz="3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e>
                    </m:acc>
                    <m:r>
                      <a:rPr lang="ru-RU" sz="3600" b="0" i="1" smtClean="0">
                        <a:latin typeface="Cambria Math" panose="02040503050406030204" pitchFamily="18" charset="0"/>
                      </a:rPr>
                      <m:t>АС</m:t>
                    </m:r>
                  </m:oMath>
                </a14:m>
                <a:endParaRPr lang="ru-RU" sz="3600" dirty="0" smtClean="0"/>
              </a:p>
              <a:p>
                <a:pPr marL="0" indent="0" algn="ctr">
                  <a:buNone/>
                </a:pPr>
                <a:endParaRPr lang="ru-RU" sz="3600" dirty="0"/>
              </a:p>
              <a:p>
                <a:pPr marL="0" indent="0" algn="ctr">
                  <a:buNone/>
                </a:pPr>
                <a:r>
                  <a:rPr lang="ru-RU" sz="3600" dirty="0" smtClean="0"/>
                  <a:t>Р</a:t>
                </a:r>
                <a:r>
                  <a:rPr lang="en-US" sz="3600" dirty="0" smtClean="0"/>
                  <a:t>N</a:t>
                </a:r>
                <a:r>
                  <a:rPr lang="ru-RU" sz="3600" dirty="0" smtClean="0"/>
                  <a:t> </a:t>
                </a:r>
                <a:r>
                  <a:rPr lang="ru-RU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В</m:t>
                        </m:r>
                      </m:e>
                      <m:sub>
                        <m:r>
                          <a:rPr lang="ru-RU" sz="3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ru-RU" sz="3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М</m:t>
                    </m:r>
                  </m:oMath>
                </a14:m>
                <a:endParaRPr lang="ru-RU" sz="36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1134" y="1627189"/>
                <a:ext cx="8596668" cy="3880773"/>
              </a:xfrm>
              <a:blipFill>
                <a:blip r:embed="rId2"/>
                <a:stretch>
                  <a:fillRect b="-24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5095328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home\Рабочий стол\фото с фотика\Хабаровску 150\IMG_07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1" y="-892175"/>
            <a:ext cx="10094913" cy="705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9559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9" name="Picture 5" descr="P53100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Line 6"/>
          <p:cNvSpPr>
            <a:spLocks noChangeShapeType="1"/>
          </p:cNvSpPr>
          <p:nvPr/>
        </p:nvSpPr>
        <p:spPr bwMode="auto">
          <a:xfrm>
            <a:off x="4224338" y="44370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8791" name="Line 7"/>
          <p:cNvSpPr>
            <a:spLocks noChangeShapeType="1"/>
          </p:cNvSpPr>
          <p:nvPr/>
        </p:nvSpPr>
        <p:spPr bwMode="auto">
          <a:xfrm flipV="1">
            <a:off x="4024313" y="1"/>
            <a:ext cx="4735512" cy="4714875"/>
          </a:xfrm>
          <a:prstGeom prst="line">
            <a:avLst/>
          </a:prstGeom>
          <a:ln>
            <a:solidFill>
              <a:srgbClr val="00FF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defTabSz="914400"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795" name="Line 11"/>
          <p:cNvSpPr>
            <a:spLocks noChangeShapeType="1"/>
          </p:cNvSpPr>
          <p:nvPr/>
        </p:nvSpPr>
        <p:spPr bwMode="auto">
          <a:xfrm flipV="1">
            <a:off x="3952875" y="1"/>
            <a:ext cx="5888038" cy="4714875"/>
          </a:xfrm>
          <a:prstGeom prst="line">
            <a:avLst/>
          </a:prstGeom>
          <a:ln>
            <a:solidFill>
              <a:srgbClr val="00FF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defTabSz="914400"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798" name="Line 14"/>
          <p:cNvSpPr>
            <a:spLocks noChangeShapeType="1"/>
          </p:cNvSpPr>
          <p:nvPr/>
        </p:nvSpPr>
        <p:spPr bwMode="auto">
          <a:xfrm flipV="1">
            <a:off x="4095750" y="404814"/>
            <a:ext cx="6572250" cy="4167187"/>
          </a:xfrm>
          <a:prstGeom prst="line">
            <a:avLst/>
          </a:prstGeom>
          <a:ln>
            <a:solidFill>
              <a:srgbClr val="00FF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defTabSz="914400"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799" name="Line 15"/>
          <p:cNvSpPr>
            <a:spLocks noChangeShapeType="1"/>
          </p:cNvSpPr>
          <p:nvPr/>
        </p:nvSpPr>
        <p:spPr bwMode="auto">
          <a:xfrm flipV="1">
            <a:off x="4024314" y="1196976"/>
            <a:ext cx="6643687" cy="3375025"/>
          </a:xfrm>
          <a:prstGeom prst="line">
            <a:avLst/>
          </a:prstGeom>
          <a:ln>
            <a:solidFill>
              <a:srgbClr val="00FF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defTabSz="914400"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8801" name="Line 17"/>
          <p:cNvSpPr>
            <a:spLocks noChangeShapeType="1"/>
          </p:cNvSpPr>
          <p:nvPr/>
        </p:nvSpPr>
        <p:spPr bwMode="auto">
          <a:xfrm flipV="1">
            <a:off x="3952876" y="2420939"/>
            <a:ext cx="6715125" cy="2079625"/>
          </a:xfrm>
          <a:prstGeom prst="line">
            <a:avLst/>
          </a:prstGeom>
          <a:ln>
            <a:solidFill>
              <a:srgbClr val="00FF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defTabSz="914400"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024313" y="4000501"/>
            <a:ext cx="387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О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7391400" y="8366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а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8256589" y="836613"/>
            <a:ext cx="319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b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9480551" y="765176"/>
            <a:ext cx="301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c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9382125" y="1428751"/>
            <a:ext cx="319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d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9453564" y="2428876"/>
            <a:ext cx="3127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e</a:t>
            </a: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38438" y="5534026"/>
            <a:ext cx="7072312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defRPr/>
            </a:pPr>
            <a:r>
              <a:rPr lang="ru-RU" b="1" dirty="0">
                <a:solidFill>
                  <a:srgbClr val="C0504D">
                    <a:lumMod val="75000"/>
                  </a:srgbClr>
                </a:solidFill>
                <a:latin typeface="Calibri"/>
              </a:rPr>
              <a:t> </a:t>
            </a:r>
            <a:r>
              <a:rPr lang="en-US" sz="4000" b="1" i="1" dirty="0">
                <a:solidFill>
                  <a:srgbClr val="00FF00"/>
                </a:solidFill>
                <a:latin typeface="Calibri"/>
              </a:rPr>
              <a:t>a</a:t>
            </a:r>
            <a:r>
              <a:rPr lang="ru-RU" sz="4000" b="1" i="1" dirty="0">
                <a:solidFill>
                  <a:srgbClr val="00FF00"/>
                </a:solidFill>
                <a:latin typeface="Calibri"/>
              </a:rPr>
              <a:t>,</a:t>
            </a:r>
            <a:r>
              <a:rPr lang="en-US" sz="4000" b="1" i="1" dirty="0">
                <a:solidFill>
                  <a:srgbClr val="00FF00"/>
                </a:solidFill>
                <a:latin typeface="Calibri"/>
              </a:rPr>
              <a:t>b</a:t>
            </a:r>
            <a:r>
              <a:rPr lang="ru-RU" sz="4000" b="1" i="1" dirty="0">
                <a:solidFill>
                  <a:srgbClr val="00FF00"/>
                </a:solidFill>
                <a:latin typeface="Calibri"/>
              </a:rPr>
              <a:t>,</a:t>
            </a:r>
            <a:r>
              <a:rPr lang="en-US" sz="4000" b="1" i="1" dirty="0">
                <a:solidFill>
                  <a:srgbClr val="00FF00"/>
                </a:solidFill>
                <a:latin typeface="Calibri"/>
              </a:rPr>
              <a:t>c</a:t>
            </a:r>
            <a:r>
              <a:rPr lang="ru-RU" sz="4000" b="1" i="1" dirty="0">
                <a:solidFill>
                  <a:srgbClr val="00FF00"/>
                </a:solidFill>
                <a:latin typeface="Calibri"/>
              </a:rPr>
              <a:t>,</a:t>
            </a:r>
            <a:r>
              <a:rPr lang="en-US" sz="4000" b="1" i="1" dirty="0">
                <a:solidFill>
                  <a:srgbClr val="00FF00"/>
                </a:solidFill>
                <a:latin typeface="Calibri"/>
              </a:rPr>
              <a:t>d</a:t>
            </a:r>
            <a:r>
              <a:rPr lang="ru-RU" sz="4000" b="1" i="1" dirty="0">
                <a:solidFill>
                  <a:srgbClr val="00FF00"/>
                </a:solidFill>
                <a:latin typeface="Calibri"/>
              </a:rPr>
              <a:t>,</a:t>
            </a:r>
            <a:r>
              <a:rPr lang="en-US" sz="4000" b="1" i="1" dirty="0">
                <a:solidFill>
                  <a:srgbClr val="00FF00"/>
                </a:solidFill>
                <a:latin typeface="Calibri"/>
              </a:rPr>
              <a:t>e</a:t>
            </a:r>
            <a:r>
              <a:rPr lang="ru-RU" sz="4000" b="1" i="1" dirty="0">
                <a:solidFill>
                  <a:srgbClr val="00FF00"/>
                </a:solidFill>
                <a:latin typeface="Calibri"/>
              </a:rPr>
              <a:t>:   пересекающиеся                                       прямые</a:t>
            </a:r>
          </a:p>
        </p:txBody>
      </p:sp>
      <p:sp>
        <p:nvSpPr>
          <p:cNvPr id="17" name="Овал 16"/>
          <p:cNvSpPr/>
          <p:nvPr/>
        </p:nvSpPr>
        <p:spPr>
          <a:xfrm>
            <a:off x="4238626" y="4357689"/>
            <a:ext cx="142875" cy="14287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188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18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18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118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18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21" grpId="0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C:\Documents and Settings\home\Рабочий стол\фото с фотика\Хабаровску 150\Изображение 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7650" y="-6350"/>
            <a:ext cx="91567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 flipV="1">
            <a:off x="1524001" y="5214939"/>
            <a:ext cx="6429375" cy="6429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524001" y="4786313"/>
            <a:ext cx="6429375" cy="500062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6560344" y="3393281"/>
            <a:ext cx="1428750" cy="7143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6346032" y="3393282"/>
            <a:ext cx="1428750" cy="7143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6167438" y="3429000"/>
            <a:ext cx="1357312" cy="7143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 flipV="1">
            <a:off x="5238750" y="2428875"/>
            <a:ext cx="3214688" cy="64293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 flipV="1">
            <a:off x="5310189" y="4071938"/>
            <a:ext cx="3214687" cy="2143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3808413" y="4000501"/>
            <a:ext cx="1430338" cy="158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4310857" y="4142582"/>
            <a:ext cx="714375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2701926" y="4037014"/>
            <a:ext cx="1071563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3487738" y="4179888"/>
            <a:ext cx="500063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5400000">
            <a:off x="3382169" y="2928144"/>
            <a:ext cx="1428750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3525044" y="2928144"/>
            <a:ext cx="1428750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3201988" y="5394325"/>
            <a:ext cx="500062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4773613" y="5251450"/>
            <a:ext cx="500062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6132513" y="5180013"/>
            <a:ext cx="500063" cy="158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7239795" y="5072858"/>
            <a:ext cx="428625" cy="158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16200000" flipH="1">
            <a:off x="6203157" y="3250407"/>
            <a:ext cx="3786188" cy="142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7096919" y="4001294"/>
            <a:ext cx="11430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5703095" y="4036220"/>
            <a:ext cx="785813" cy="3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1524000" y="2500313"/>
            <a:ext cx="4857750" cy="2857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1524001" y="2571750"/>
            <a:ext cx="4786313" cy="2857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474346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4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5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6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7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8" name="Picture 6" descr="P91421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9" name="Line 7"/>
          <p:cNvSpPr>
            <a:spLocks noChangeShapeType="1"/>
          </p:cNvSpPr>
          <p:nvPr/>
        </p:nvSpPr>
        <p:spPr bwMode="auto">
          <a:xfrm flipV="1">
            <a:off x="1524000" y="765175"/>
            <a:ext cx="9144000" cy="287338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0841" name="Line 9"/>
          <p:cNvSpPr>
            <a:spLocks noChangeShapeType="1"/>
          </p:cNvSpPr>
          <p:nvPr/>
        </p:nvSpPr>
        <p:spPr bwMode="auto">
          <a:xfrm flipV="1">
            <a:off x="1524000" y="1341439"/>
            <a:ext cx="9144000" cy="287337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0842" name="Line 10"/>
          <p:cNvSpPr>
            <a:spLocks noChangeShapeType="1"/>
          </p:cNvSpPr>
          <p:nvPr/>
        </p:nvSpPr>
        <p:spPr bwMode="auto">
          <a:xfrm flipV="1">
            <a:off x="1524000" y="2852739"/>
            <a:ext cx="9144000" cy="287337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0843" name="Line 11"/>
          <p:cNvSpPr>
            <a:spLocks noChangeShapeType="1"/>
          </p:cNvSpPr>
          <p:nvPr/>
        </p:nvSpPr>
        <p:spPr bwMode="auto">
          <a:xfrm flipV="1">
            <a:off x="1524000" y="3213100"/>
            <a:ext cx="9144000" cy="287338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0845" name="Line 13"/>
          <p:cNvSpPr>
            <a:spLocks noChangeShapeType="1"/>
          </p:cNvSpPr>
          <p:nvPr/>
        </p:nvSpPr>
        <p:spPr bwMode="auto">
          <a:xfrm flipV="1">
            <a:off x="1524001" y="3716338"/>
            <a:ext cx="7667625" cy="360362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0846" name="Line 14"/>
          <p:cNvSpPr>
            <a:spLocks noChangeShapeType="1"/>
          </p:cNvSpPr>
          <p:nvPr/>
        </p:nvSpPr>
        <p:spPr bwMode="auto">
          <a:xfrm flipV="1">
            <a:off x="1524001" y="3933826"/>
            <a:ext cx="7667625" cy="360363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0847" name="Line 15"/>
          <p:cNvSpPr>
            <a:spLocks noChangeShapeType="1"/>
          </p:cNvSpPr>
          <p:nvPr/>
        </p:nvSpPr>
        <p:spPr bwMode="auto">
          <a:xfrm flipV="1">
            <a:off x="1524000" y="4221163"/>
            <a:ext cx="5003800" cy="21590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0848" name="Line 16"/>
          <p:cNvSpPr>
            <a:spLocks noChangeShapeType="1"/>
          </p:cNvSpPr>
          <p:nvPr/>
        </p:nvSpPr>
        <p:spPr bwMode="auto">
          <a:xfrm flipV="1">
            <a:off x="1524000" y="4365625"/>
            <a:ext cx="5003800" cy="21590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0868" name="Line 36"/>
          <p:cNvSpPr>
            <a:spLocks noChangeShapeType="1"/>
          </p:cNvSpPr>
          <p:nvPr/>
        </p:nvSpPr>
        <p:spPr bwMode="auto">
          <a:xfrm>
            <a:off x="4381500" y="6286500"/>
            <a:ext cx="6286500" cy="571500"/>
          </a:xfrm>
          <a:prstGeom prst="line">
            <a:avLst/>
          </a:prstGeom>
          <a:ln>
            <a:solidFill>
              <a:srgbClr val="00FF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defTabSz="914400"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0872" name="Line 40"/>
          <p:cNvSpPr>
            <a:spLocks noChangeShapeType="1"/>
          </p:cNvSpPr>
          <p:nvPr/>
        </p:nvSpPr>
        <p:spPr bwMode="auto">
          <a:xfrm>
            <a:off x="4583114" y="6021388"/>
            <a:ext cx="6084887" cy="215900"/>
          </a:xfrm>
          <a:prstGeom prst="line">
            <a:avLst/>
          </a:prstGeom>
          <a:ln>
            <a:solidFill>
              <a:srgbClr val="00FF00"/>
            </a:solidFill>
            <a:headEnd/>
            <a:tailEnd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defTabSz="914400">
              <a:defRPr/>
            </a:pP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10800000">
            <a:off x="1524000" y="6000750"/>
            <a:ext cx="2000250" cy="857250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524001" y="6215064"/>
            <a:ext cx="1071563" cy="642937"/>
          </a:xfrm>
          <a:prstGeom prst="line">
            <a:avLst/>
          </a:prstGeom>
          <a:ln>
            <a:solidFill>
              <a:srgbClr val="00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82899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10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10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10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10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10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1000"/>
                                        <p:tgtEl>
                                          <p:spTgt spid="120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1000"/>
                                        <p:tgtEl>
                                          <p:spTgt spid="120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08214" y="620714"/>
            <a:ext cx="7926387" cy="2879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4400">
                <a:solidFill>
                  <a:srgbClr val="FF0000"/>
                </a:solidFill>
              </a:rPr>
              <a:t>Красный</a:t>
            </a:r>
            <a:r>
              <a:rPr lang="ru-RU" altLang="ru-RU" sz="4400"/>
              <a:t> – мне понравилось, я доволен собой </a:t>
            </a:r>
          </a:p>
          <a:p>
            <a:pPr eaLnBrk="1" hangingPunct="1">
              <a:buFontTx/>
              <a:buNone/>
            </a:pPr>
            <a:r>
              <a:rPr lang="ru-RU" altLang="ru-RU" sz="4400">
                <a:solidFill>
                  <a:srgbClr val="00CC00"/>
                </a:solidFill>
              </a:rPr>
              <a:t>Зеленый</a:t>
            </a:r>
            <a:r>
              <a:rPr lang="ru-RU" altLang="ru-RU" sz="4400"/>
              <a:t> – мне есть ещё над чем поработать</a:t>
            </a:r>
          </a:p>
          <a:p>
            <a:pPr eaLnBrk="1" hangingPunct="1">
              <a:buFontTx/>
              <a:buNone/>
            </a:pPr>
            <a:r>
              <a:rPr lang="ru-RU" altLang="ru-RU" sz="4400">
                <a:solidFill>
                  <a:srgbClr val="FFFF00"/>
                </a:solidFill>
              </a:rPr>
              <a:t>Желтый</a:t>
            </a:r>
            <a:r>
              <a:rPr lang="ru-RU" altLang="ru-RU" sz="4400"/>
              <a:t> – мне очень грустно, я не всё усвоил</a:t>
            </a:r>
          </a:p>
        </p:txBody>
      </p:sp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2566989" y="4868863"/>
            <a:ext cx="1944687" cy="1655762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3012" name="Oval 4"/>
          <p:cNvSpPr>
            <a:spLocks noChangeArrowheads="1"/>
          </p:cNvSpPr>
          <p:nvPr/>
        </p:nvSpPr>
        <p:spPr bwMode="auto">
          <a:xfrm>
            <a:off x="5232401" y="4941889"/>
            <a:ext cx="2016125" cy="1582737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3013" name="Freeform 5"/>
          <p:cNvSpPr>
            <a:spLocks/>
          </p:cNvSpPr>
          <p:nvPr/>
        </p:nvSpPr>
        <p:spPr bwMode="auto">
          <a:xfrm>
            <a:off x="5837239" y="6142039"/>
            <a:ext cx="795337" cy="15875"/>
          </a:xfrm>
          <a:custGeom>
            <a:avLst/>
            <a:gdLst>
              <a:gd name="T0" fmla="*/ 0 w 501"/>
              <a:gd name="T1" fmla="*/ 0 h 10"/>
              <a:gd name="T2" fmla="*/ 795337 w 501"/>
              <a:gd name="T3" fmla="*/ 0 h 10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01" h="10">
                <a:moveTo>
                  <a:pt x="0" y="0"/>
                </a:moveTo>
                <a:cubicBezTo>
                  <a:pt x="220" y="10"/>
                  <a:pt x="292" y="0"/>
                  <a:pt x="501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14" name="Oval 6"/>
          <p:cNvSpPr>
            <a:spLocks noChangeArrowheads="1"/>
          </p:cNvSpPr>
          <p:nvPr/>
        </p:nvSpPr>
        <p:spPr bwMode="auto">
          <a:xfrm>
            <a:off x="5808664" y="5516563"/>
            <a:ext cx="142875" cy="144462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3015" name="Oval 7"/>
          <p:cNvSpPr>
            <a:spLocks noChangeArrowheads="1"/>
          </p:cNvSpPr>
          <p:nvPr/>
        </p:nvSpPr>
        <p:spPr bwMode="auto">
          <a:xfrm>
            <a:off x="6527801" y="5516563"/>
            <a:ext cx="144463" cy="144462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3016" name="Oval 8"/>
          <p:cNvSpPr>
            <a:spLocks noChangeArrowheads="1"/>
          </p:cNvSpPr>
          <p:nvPr/>
        </p:nvSpPr>
        <p:spPr bwMode="auto">
          <a:xfrm>
            <a:off x="8183564" y="4797426"/>
            <a:ext cx="1800225" cy="16557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3017" name="Freeform 9"/>
          <p:cNvSpPr>
            <a:spLocks/>
          </p:cNvSpPr>
          <p:nvPr/>
        </p:nvSpPr>
        <p:spPr bwMode="auto">
          <a:xfrm>
            <a:off x="8759825" y="5876926"/>
            <a:ext cx="795338" cy="144463"/>
          </a:xfrm>
          <a:custGeom>
            <a:avLst/>
            <a:gdLst>
              <a:gd name="T0" fmla="*/ 0 w 501"/>
              <a:gd name="T1" fmla="*/ 144463 h 146"/>
              <a:gd name="T2" fmla="*/ 119063 w 501"/>
              <a:gd name="T3" fmla="*/ 58379 h 146"/>
              <a:gd name="T4" fmla="*/ 576263 w 501"/>
              <a:gd name="T5" fmla="*/ 33642 h 146"/>
              <a:gd name="T6" fmla="*/ 636588 w 501"/>
              <a:gd name="T7" fmla="*/ 45516 h 146"/>
              <a:gd name="T8" fmla="*/ 755650 w 501"/>
              <a:gd name="T9" fmla="*/ 94989 h 146"/>
              <a:gd name="T10" fmla="*/ 795338 w 501"/>
              <a:gd name="T11" fmla="*/ 132589 h 1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1" h="146">
                <a:moveTo>
                  <a:pt x="0" y="146"/>
                </a:moveTo>
                <a:cubicBezTo>
                  <a:pt x="18" y="91"/>
                  <a:pt x="18" y="77"/>
                  <a:pt x="75" y="59"/>
                </a:cubicBezTo>
                <a:cubicBezTo>
                  <a:pt x="165" y="0"/>
                  <a:pt x="259" y="26"/>
                  <a:pt x="363" y="34"/>
                </a:cubicBezTo>
                <a:cubicBezTo>
                  <a:pt x="376" y="38"/>
                  <a:pt x="389" y="40"/>
                  <a:pt x="401" y="46"/>
                </a:cubicBezTo>
                <a:cubicBezTo>
                  <a:pt x="427" y="60"/>
                  <a:pt x="476" y="96"/>
                  <a:pt x="476" y="96"/>
                </a:cubicBezTo>
                <a:cubicBezTo>
                  <a:pt x="484" y="109"/>
                  <a:pt x="501" y="134"/>
                  <a:pt x="501" y="134"/>
                </a:cubicBezTo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18" name="Oval 10"/>
          <p:cNvSpPr>
            <a:spLocks noChangeArrowheads="1"/>
          </p:cNvSpPr>
          <p:nvPr/>
        </p:nvSpPr>
        <p:spPr bwMode="auto">
          <a:xfrm>
            <a:off x="8688388" y="5445126"/>
            <a:ext cx="144462" cy="144463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3019" name="Oval 11"/>
          <p:cNvSpPr>
            <a:spLocks noChangeArrowheads="1"/>
          </p:cNvSpPr>
          <p:nvPr/>
        </p:nvSpPr>
        <p:spPr bwMode="auto">
          <a:xfrm>
            <a:off x="9336088" y="5445126"/>
            <a:ext cx="144462" cy="144463"/>
          </a:xfrm>
          <a:prstGeom prst="ellipse">
            <a:avLst/>
          </a:prstGeom>
          <a:solidFill>
            <a:srgbClr val="3399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75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Спасибо за урок</a:t>
            </a:r>
          </a:p>
        </p:txBody>
      </p:sp>
      <p:pic>
        <p:nvPicPr>
          <p:cNvPr id="44035" name="Picture 3" descr="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503613" y="1268414"/>
            <a:ext cx="5759450" cy="46069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029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501"/>
            <a:ext cx="8596668" cy="52158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54800" y="965200"/>
            <a:ext cx="16129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i="1">
                <a:solidFill>
                  <a:prstClr val="black"/>
                </a:solidFill>
              </a:rPr>
              <a:t>а</a:t>
            </a:r>
            <a:r>
              <a:rPr lang="ru-RU" sz="3200" i="1">
                <a:solidFill>
                  <a:prstClr val="black"/>
                </a:solidFill>
              </a:rPr>
              <a:t> </a:t>
            </a:r>
            <a:r>
              <a:rPr lang="ru-RU" sz="3200">
                <a:solidFill>
                  <a:prstClr val="black"/>
                </a:solidFill>
              </a:rPr>
              <a:t>и </a:t>
            </a:r>
            <a:r>
              <a:rPr lang="ru-RU" sz="3200" b="1" i="1">
                <a:solidFill>
                  <a:prstClr val="black"/>
                </a:solidFill>
              </a:rPr>
              <a:t>в</a:t>
            </a:r>
            <a:endParaRPr lang="ru-RU" sz="3200" i="1" dirty="0">
              <a:solidFill>
                <a:prstClr val="black"/>
              </a:solidFill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7461250" y="1879600"/>
            <a:ext cx="6350" cy="469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омб 8"/>
          <p:cNvSpPr/>
          <p:nvPr/>
        </p:nvSpPr>
        <p:spPr>
          <a:xfrm>
            <a:off x="6343650" y="2336800"/>
            <a:ext cx="22479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Лежат ли в одной плоскости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2262254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501"/>
            <a:ext cx="8596668" cy="52158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                                                      Да                                    Нет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54800" y="965200"/>
            <a:ext cx="16129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</a:t>
            </a:r>
            <a:r>
              <a:rPr kumimoji="0" lang="ru-RU" sz="32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 </a:t>
            </a:r>
            <a:r>
              <a:rPr kumimoji="0" lang="ru-RU" sz="32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7461250" y="1879600"/>
            <a:ext cx="6350" cy="469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омб 8"/>
          <p:cNvSpPr/>
          <p:nvPr/>
        </p:nvSpPr>
        <p:spPr>
          <a:xfrm>
            <a:off x="6343650" y="2336800"/>
            <a:ext cx="22479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Лежат ли в одной плоскости</a:t>
            </a:r>
          </a:p>
        </p:txBody>
      </p:sp>
      <p:cxnSp>
        <p:nvCxnSpPr>
          <p:cNvPr id="7" name="Прямая со стрелкой 6"/>
          <p:cNvCxnSpPr>
            <a:stCxn id="9" idx="1"/>
          </p:cNvCxnSpPr>
          <p:nvPr/>
        </p:nvCxnSpPr>
        <p:spPr>
          <a:xfrm flipH="1">
            <a:off x="5753100" y="2794000"/>
            <a:ext cx="5905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8591550" y="2794000"/>
            <a:ext cx="463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29215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501"/>
            <a:ext cx="8596668" cy="52158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mtClean="0"/>
              <a:t>                                                                     Да                                    Нет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54800" y="965200"/>
            <a:ext cx="16129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</a:t>
            </a:r>
            <a:r>
              <a:rPr kumimoji="0" lang="ru-RU" sz="32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 </a:t>
            </a:r>
            <a:r>
              <a:rPr kumimoji="0" lang="ru-RU" sz="32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7461250" y="1879600"/>
            <a:ext cx="6350" cy="469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омб 8"/>
          <p:cNvSpPr/>
          <p:nvPr/>
        </p:nvSpPr>
        <p:spPr>
          <a:xfrm>
            <a:off x="6343650" y="2336800"/>
            <a:ext cx="22479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Лежат ли в одной плоскости</a:t>
            </a:r>
          </a:p>
        </p:txBody>
      </p:sp>
      <p:cxnSp>
        <p:nvCxnSpPr>
          <p:cNvPr id="7" name="Прямая со стрелкой 6"/>
          <p:cNvCxnSpPr>
            <a:stCxn id="9" idx="1"/>
          </p:cNvCxnSpPr>
          <p:nvPr/>
        </p:nvCxnSpPr>
        <p:spPr>
          <a:xfrm flipH="1">
            <a:off x="5753100" y="2794000"/>
            <a:ext cx="5905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8591550" y="2794000"/>
            <a:ext cx="463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53100" y="2806700"/>
            <a:ext cx="0" cy="444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омб 10"/>
          <p:cNvSpPr/>
          <p:nvPr/>
        </p:nvSpPr>
        <p:spPr>
          <a:xfrm>
            <a:off x="4591050" y="3263900"/>
            <a:ext cx="23241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Имеют хотя бы одну общую точку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756990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501"/>
            <a:ext cx="8596668" cy="52158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Да                                    Нет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    Да                                     Нет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54800" y="965200"/>
            <a:ext cx="16129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</a:t>
            </a:r>
            <a:r>
              <a:rPr kumimoji="0" lang="ru-RU" sz="32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 </a:t>
            </a:r>
            <a:r>
              <a:rPr kumimoji="0" lang="ru-RU" sz="32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7461250" y="1879600"/>
            <a:ext cx="6350" cy="469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омб 8"/>
          <p:cNvSpPr/>
          <p:nvPr/>
        </p:nvSpPr>
        <p:spPr>
          <a:xfrm>
            <a:off x="6343650" y="2336800"/>
            <a:ext cx="22479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Лежат ли в одной плоскости</a:t>
            </a:r>
          </a:p>
        </p:txBody>
      </p:sp>
      <p:cxnSp>
        <p:nvCxnSpPr>
          <p:cNvPr id="7" name="Прямая со стрелкой 6"/>
          <p:cNvCxnSpPr>
            <a:stCxn id="9" idx="1"/>
          </p:cNvCxnSpPr>
          <p:nvPr/>
        </p:nvCxnSpPr>
        <p:spPr>
          <a:xfrm flipH="1">
            <a:off x="5753100" y="2794000"/>
            <a:ext cx="5905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8591550" y="2794000"/>
            <a:ext cx="463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53100" y="2806700"/>
            <a:ext cx="0" cy="444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омб 10"/>
          <p:cNvSpPr/>
          <p:nvPr/>
        </p:nvSpPr>
        <p:spPr>
          <a:xfrm>
            <a:off x="4591050" y="3263900"/>
            <a:ext cx="23241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хотя бы одну общую точку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2" name="Прямая со стрелкой 11"/>
          <p:cNvCxnSpPr>
            <a:stCxn id="11" idx="1"/>
          </p:cNvCxnSpPr>
          <p:nvPr/>
        </p:nvCxnSpPr>
        <p:spPr>
          <a:xfrm flipH="1" flipV="1">
            <a:off x="4051300" y="3708400"/>
            <a:ext cx="5397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1" idx="3"/>
          </p:cNvCxnSpPr>
          <p:nvPr/>
        </p:nvCxnSpPr>
        <p:spPr>
          <a:xfrm flipV="1">
            <a:off x="6915150" y="3708400"/>
            <a:ext cx="6921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48384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501"/>
            <a:ext cx="8596668" cy="52158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Да                                    Нет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    Да                                     Нет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Да                                     Нет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54800" y="965200"/>
            <a:ext cx="16129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</a:t>
            </a:r>
            <a:r>
              <a:rPr kumimoji="0" lang="ru-RU" sz="32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 </a:t>
            </a:r>
            <a:r>
              <a:rPr kumimoji="0" lang="ru-RU" sz="32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7461250" y="1879600"/>
            <a:ext cx="6350" cy="469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омб 8"/>
          <p:cNvSpPr/>
          <p:nvPr/>
        </p:nvSpPr>
        <p:spPr>
          <a:xfrm>
            <a:off x="6343650" y="2336800"/>
            <a:ext cx="22479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Лежат ли в одной плоскости</a:t>
            </a:r>
          </a:p>
        </p:txBody>
      </p:sp>
      <p:cxnSp>
        <p:nvCxnSpPr>
          <p:cNvPr id="7" name="Прямая со стрелкой 6"/>
          <p:cNvCxnSpPr>
            <a:stCxn id="9" idx="1"/>
          </p:cNvCxnSpPr>
          <p:nvPr/>
        </p:nvCxnSpPr>
        <p:spPr>
          <a:xfrm flipH="1">
            <a:off x="5753100" y="2794000"/>
            <a:ext cx="5905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8591550" y="2794000"/>
            <a:ext cx="463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53100" y="2806700"/>
            <a:ext cx="0" cy="444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омб 10"/>
          <p:cNvSpPr/>
          <p:nvPr/>
        </p:nvSpPr>
        <p:spPr>
          <a:xfrm>
            <a:off x="4591050" y="3263900"/>
            <a:ext cx="23241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хотя бы одну общую точку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2" name="Прямая со стрелкой 11"/>
          <p:cNvCxnSpPr>
            <a:stCxn id="11" idx="1"/>
          </p:cNvCxnSpPr>
          <p:nvPr/>
        </p:nvCxnSpPr>
        <p:spPr>
          <a:xfrm flipH="1" flipV="1">
            <a:off x="4051300" y="3708400"/>
            <a:ext cx="5397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1" idx="3"/>
          </p:cNvCxnSpPr>
          <p:nvPr/>
        </p:nvCxnSpPr>
        <p:spPr>
          <a:xfrm flipV="1">
            <a:off x="6915150" y="3708400"/>
            <a:ext cx="6921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051300" y="3721100"/>
            <a:ext cx="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омб 14"/>
          <p:cNvSpPr/>
          <p:nvPr/>
        </p:nvSpPr>
        <p:spPr>
          <a:xfrm>
            <a:off x="2863850" y="4305300"/>
            <a:ext cx="2374900" cy="914400"/>
          </a:xfrm>
          <a:prstGeom prst="diamond">
            <a:avLst/>
          </a:prstGeom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Имеют более одной общей точки</a:t>
            </a:r>
            <a:endParaRPr lang="ru-RU" sz="1200" dirty="0"/>
          </a:p>
        </p:txBody>
      </p:sp>
      <p:cxnSp>
        <p:nvCxnSpPr>
          <p:cNvPr id="17" name="Прямая со стрелкой 16"/>
          <p:cNvCxnSpPr>
            <a:stCxn id="15" idx="1"/>
          </p:cNvCxnSpPr>
          <p:nvPr/>
        </p:nvCxnSpPr>
        <p:spPr>
          <a:xfrm flipH="1">
            <a:off x="2298700" y="4762500"/>
            <a:ext cx="5651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3"/>
          </p:cNvCxnSpPr>
          <p:nvPr/>
        </p:nvCxnSpPr>
        <p:spPr>
          <a:xfrm>
            <a:off x="5238750" y="4762500"/>
            <a:ext cx="6286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51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501"/>
            <a:ext cx="8596668" cy="52158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Да                                    Нет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    Да                                     Нет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Да                                     Нет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54800" y="965200"/>
            <a:ext cx="16129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</a:t>
            </a: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 </a:t>
            </a: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7461250" y="1879600"/>
            <a:ext cx="6350" cy="469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омб 8"/>
          <p:cNvSpPr/>
          <p:nvPr/>
        </p:nvSpPr>
        <p:spPr>
          <a:xfrm>
            <a:off x="6343650" y="2336800"/>
            <a:ext cx="22479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Лежат ли в одной плоскости</a:t>
            </a:r>
          </a:p>
        </p:txBody>
      </p:sp>
      <p:cxnSp>
        <p:nvCxnSpPr>
          <p:cNvPr id="7" name="Прямая со стрелкой 6"/>
          <p:cNvCxnSpPr>
            <a:stCxn id="9" idx="1"/>
          </p:cNvCxnSpPr>
          <p:nvPr/>
        </p:nvCxnSpPr>
        <p:spPr>
          <a:xfrm flipH="1">
            <a:off x="5753100" y="2794000"/>
            <a:ext cx="5905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8591550" y="2794000"/>
            <a:ext cx="463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53100" y="2806700"/>
            <a:ext cx="0" cy="444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омб 10"/>
          <p:cNvSpPr/>
          <p:nvPr/>
        </p:nvSpPr>
        <p:spPr>
          <a:xfrm>
            <a:off x="4591050" y="3263900"/>
            <a:ext cx="23241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хотя бы одну общую точку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2" name="Прямая со стрелкой 11"/>
          <p:cNvCxnSpPr>
            <a:stCxn id="11" idx="1"/>
          </p:cNvCxnSpPr>
          <p:nvPr/>
        </p:nvCxnSpPr>
        <p:spPr>
          <a:xfrm flipH="1" flipV="1">
            <a:off x="4051300" y="3708400"/>
            <a:ext cx="5397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1" idx="3"/>
          </p:cNvCxnSpPr>
          <p:nvPr/>
        </p:nvCxnSpPr>
        <p:spPr>
          <a:xfrm flipV="1">
            <a:off x="6915150" y="3708400"/>
            <a:ext cx="6921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051300" y="3721100"/>
            <a:ext cx="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омб 14"/>
          <p:cNvSpPr/>
          <p:nvPr/>
        </p:nvSpPr>
        <p:spPr>
          <a:xfrm>
            <a:off x="2863850" y="4305300"/>
            <a:ext cx="2374900" cy="914400"/>
          </a:xfrm>
          <a:prstGeom prst="diamond">
            <a:avLst/>
          </a:prstGeom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более одной общей точки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7" name="Прямая со стрелкой 16"/>
          <p:cNvCxnSpPr>
            <a:stCxn id="15" idx="1"/>
          </p:cNvCxnSpPr>
          <p:nvPr/>
        </p:nvCxnSpPr>
        <p:spPr>
          <a:xfrm flipH="1">
            <a:off x="2298700" y="4762500"/>
            <a:ext cx="5651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3"/>
          </p:cNvCxnSpPr>
          <p:nvPr/>
        </p:nvCxnSpPr>
        <p:spPr>
          <a:xfrm>
            <a:off x="5238750" y="4762500"/>
            <a:ext cx="6286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298700" y="4762500"/>
            <a:ext cx="0" cy="4572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1447800" y="5232400"/>
            <a:ext cx="1701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</a:rPr>
              <a:t>а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≡ в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5867400" y="47625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82732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77334" y="563881"/>
            <a:ext cx="859666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25501"/>
            <a:ext cx="8596668" cy="521586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     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Да                                    Нет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                         Да                                     Нет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Да                                     Нет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654800" y="965200"/>
            <a:ext cx="16129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</a:t>
            </a: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 </a:t>
            </a:r>
            <a:r>
              <a:rPr kumimoji="0" lang="ru-RU" sz="3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7461250" y="1879600"/>
            <a:ext cx="6350" cy="4699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Ромб 8"/>
          <p:cNvSpPr/>
          <p:nvPr/>
        </p:nvSpPr>
        <p:spPr>
          <a:xfrm>
            <a:off x="6343650" y="2336800"/>
            <a:ext cx="22479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Лежат ли в одной плоскости</a:t>
            </a:r>
          </a:p>
        </p:txBody>
      </p:sp>
      <p:cxnSp>
        <p:nvCxnSpPr>
          <p:cNvPr id="7" name="Прямая со стрелкой 6"/>
          <p:cNvCxnSpPr>
            <a:stCxn id="9" idx="1"/>
          </p:cNvCxnSpPr>
          <p:nvPr/>
        </p:nvCxnSpPr>
        <p:spPr>
          <a:xfrm flipH="1">
            <a:off x="5753100" y="2794000"/>
            <a:ext cx="5905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8591550" y="2794000"/>
            <a:ext cx="4635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753100" y="2806700"/>
            <a:ext cx="0" cy="444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омб 10"/>
          <p:cNvSpPr/>
          <p:nvPr/>
        </p:nvSpPr>
        <p:spPr>
          <a:xfrm>
            <a:off x="4591050" y="3263900"/>
            <a:ext cx="2324100" cy="914400"/>
          </a:xfrm>
          <a:prstGeom prst="diamond">
            <a:avLst/>
          </a:prstGeom>
          <a:ln w="28575"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хотя бы одну общую точку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2" name="Прямая со стрелкой 11"/>
          <p:cNvCxnSpPr>
            <a:stCxn id="11" idx="1"/>
          </p:cNvCxnSpPr>
          <p:nvPr/>
        </p:nvCxnSpPr>
        <p:spPr>
          <a:xfrm flipH="1" flipV="1">
            <a:off x="4051300" y="3708400"/>
            <a:ext cx="5397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1" idx="3"/>
          </p:cNvCxnSpPr>
          <p:nvPr/>
        </p:nvCxnSpPr>
        <p:spPr>
          <a:xfrm flipV="1">
            <a:off x="6915150" y="3708400"/>
            <a:ext cx="692150" cy="127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051300" y="3721100"/>
            <a:ext cx="0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омб 14"/>
          <p:cNvSpPr/>
          <p:nvPr/>
        </p:nvSpPr>
        <p:spPr>
          <a:xfrm>
            <a:off x="2863850" y="4305300"/>
            <a:ext cx="2374900" cy="914400"/>
          </a:xfrm>
          <a:prstGeom prst="diamond">
            <a:avLst/>
          </a:prstGeom>
          <a:ln>
            <a:solidFill>
              <a:schemeClr val="accent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Имеют более одной общей точки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17" name="Прямая со стрелкой 16"/>
          <p:cNvCxnSpPr>
            <a:stCxn id="15" idx="1"/>
          </p:cNvCxnSpPr>
          <p:nvPr/>
        </p:nvCxnSpPr>
        <p:spPr>
          <a:xfrm flipH="1">
            <a:off x="2298700" y="4762500"/>
            <a:ext cx="5651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5" idx="3"/>
          </p:cNvCxnSpPr>
          <p:nvPr/>
        </p:nvCxnSpPr>
        <p:spPr>
          <a:xfrm>
            <a:off x="5238750" y="4762500"/>
            <a:ext cx="62865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298700" y="4762500"/>
            <a:ext cx="0" cy="4572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1447800" y="5232400"/>
            <a:ext cx="1701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≡ в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5867400" y="47625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753100" y="4762500"/>
            <a:ext cx="0" cy="596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4886325" y="5342864"/>
            <a:ext cx="173355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∩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</a:t>
            </a: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890768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</TotalTime>
  <Words>297</Words>
  <Application>Microsoft Office PowerPoint</Application>
  <PresentationFormat>Произвольный</PresentationFormat>
  <Paragraphs>129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Аспект</vt:lpstr>
      <vt:lpstr>Тема Office</vt:lpstr>
      <vt:lpstr>1_Тема Office</vt:lpstr>
      <vt:lpstr>2_Тема Office</vt:lpstr>
      <vt:lpstr>3_Тема Office</vt:lpstr>
      <vt:lpstr>Оформление по умолчанию</vt:lpstr>
      <vt:lpstr>1_Оформление по умолчанию</vt:lpstr>
      <vt:lpstr>Скрещивающиеся прямые</vt:lpstr>
      <vt:lpstr>Взаимное расположение двух прямых в пространстве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 </vt:lpstr>
      <vt:lpstr> </vt:lpstr>
      <vt:lpstr>NМ и АС</vt:lpstr>
      <vt:lpstr> </vt:lpstr>
      <vt:lpstr>Правильные ответы:</vt:lpstr>
      <vt:lpstr>Слайд 23</vt:lpstr>
      <vt:lpstr>Слайд 24</vt:lpstr>
      <vt:lpstr>Слайд 25</vt:lpstr>
      <vt:lpstr>Слайд 26</vt:lpstr>
      <vt:lpstr>Слайд 27</vt:lpstr>
      <vt:lpstr>Спасибо за урок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Скрещивающиеся прямые</dc:title>
  <dc:creator>Пользователь Windows</dc:creator>
  <cp:lastModifiedBy>Пользователь</cp:lastModifiedBy>
  <cp:revision>8</cp:revision>
  <dcterms:created xsi:type="dcterms:W3CDTF">2018-10-15T16:41:17Z</dcterms:created>
  <dcterms:modified xsi:type="dcterms:W3CDTF">2018-11-23T11:49:17Z</dcterms:modified>
</cp:coreProperties>
</file>