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8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F7AF"/>
    <a:srgbClr val="E6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CFB87-1243-4CCA-A1AF-DFA15ED870DC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9958F-B947-4C1B-8787-FC5F20E1E8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876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C9958F-B947-4C1B-8787-FC5F20E1E84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18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1.png"/><Relationship Id="rId7" Type="http://schemas.openxmlformats.org/officeDocument/2006/relationships/image" Target="../media/image27.png"/><Relationship Id="rId2" Type="http://schemas.openxmlformats.org/officeDocument/2006/relationships/image" Target="../media/image2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365104"/>
            <a:ext cx="5637010" cy="882119"/>
          </a:xfrm>
        </p:spPr>
        <p:txBody>
          <a:bodyPr/>
          <a:lstStyle/>
          <a:p>
            <a:pPr algn="ctr"/>
            <a:r>
              <a:rPr lang="ru-RU" dirty="0" smtClean="0"/>
              <a:t>Многоугольники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82880" indent="0" algn="ctr">
              <a:buNone/>
            </a:pPr>
            <a:r>
              <a:rPr lang="ru-RU" dirty="0" smtClean="0"/>
              <a:t>Блиц-задачи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581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81941"/>
              </p:ext>
            </p:extLst>
          </p:nvPr>
        </p:nvGraphicFramePr>
        <p:xfrm>
          <a:off x="2108200" y="768191"/>
          <a:ext cx="4470400" cy="3320415"/>
        </p:xfrm>
        <a:graphic>
          <a:graphicData uri="http://schemas.openxmlformats.org/drawingml/2006/table">
            <a:tbl>
              <a:tblPr/>
              <a:tblGrid>
                <a:gridCol w="609167"/>
                <a:gridCol w="2195541"/>
                <a:gridCol w="1056525"/>
                <a:gridCol w="609167"/>
              </a:tblGrid>
              <a:tr h="1905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Бланк для самоконтроля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00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Пара (Фамилия и имя учащихся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)___________________________________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Что оценивается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"+" или "-"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Оценка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Верно записана формула для нахождения высоты пирамиды.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Определены и измерены необходимые величины.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Верно найдена высота пирамиды.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Верно записаны формулы для нахождения площади полной поверхности пирамиды.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Верно найдена площадь основания или площадь боковой поверхности.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Верно найдена площадь полной поверхности.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0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Итоговая оценка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422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990006" y="1916832"/>
            <a:ext cx="488948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стр.174, </a:t>
            </a:r>
            <a:endParaRPr lang="ru-RU" sz="3200" dirty="0" smtClean="0"/>
          </a:p>
          <a:p>
            <a:pPr algn="ctr"/>
            <a:r>
              <a:rPr lang="ru-RU" sz="3200" dirty="0" smtClean="0"/>
              <a:t>Типовые задачи </a:t>
            </a:r>
          </a:p>
          <a:p>
            <a:pPr algn="ctr"/>
            <a:r>
              <a:rPr lang="ru-RU" sz="3200" dirty="0" smtClean="0"/>
              <a:t>для контрольной работы</a:t>
            </a:r>
          </a:p>
          <a:p>
            <a:pPr algn="ctr"/>
            <a:r>
              <a:rPr lang="ru-RU" sz="3200" dirty="0" smtClean="0"/>
              <a:t>№ </a:t>
            </a:r>
            <a:r>
              <a:rPr lang="ru-RU" sz="3200" dirty="0"/>
              <a:t>5, № 6.</a:t>
            </a:r>
          </a:p>
        </p:txBody>
      </p:sp>
    </p:spTree>
    <p:extLst>
      <p:ext uri="{BB962C8B-B14F-4D97-AF65-F5344CB8AC3E}">
        <p14:creationId xmlns:p14="http://schemas.microsoft.com/office/powerpoint/2010/main" val="72752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одзаголовок 1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580112" y="566115"/>
                <a:ext cx="3044722" cy="3016714"/>
              </a:xfrm>
            </p:spPr>
            <p:txBody>
              <a:bodyPr>
                <a:noAutofit/>
              </a:bodyPr>
              <a:lstStyle/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uk-UA" b="1" dirty="0" smtClean="0"/>
                  <a:t>Дано: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uk-UA" dirty="0" err="1"/>
                  <a:t>п</a:t>
                </a:r>
                <a:r>
                  <a:rPr lang="uk-UA" dirty="0" err="1" smtClean="0"/>
                  <a:t>рямая</a:t>
                </a:r>
                <a:r>
                  <a:rPr lang="uk-UA" dirty="0" smtClean="0"/>
                  <a:t> призма;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/>
                  <a:t>a = </a:t>
                </a:r>
                <a:r>
                  <a:rPr lang="ru-RU" dirty="0" smtClean="0"/>
                  <a:t>5см;</a:t>
                </a:r>
                <a:endParaRPr lang="en-US" dirty="0" smtClean="0"/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/>
                  <a:t>b</a:t>
                </a:r>
                <a:r>
                  <a:rPr lang="en-US" dirty="0" smtClean="0"/>
                  <a:t> =</a:t>
                </a:r>
                <a:r>
                  <a:rPr lang="ru-RU" dirty="0" smtClean="0"/>
                  <a:t> </a:t>
                </a:r>
                <a:r>
                  <a:rPr lang="en-US" dirty="0" smtClean="0"/>
                  <a:t>8</a:t>
                </a:r>
                <a:r>
                  <a:rPr lang="ru-RU" dirty="0" smtClean="0"/>
                  <a:t>см;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r>
                  <a:rPr lang="en-US" dirty="0"/>
                  <a:t>=</a:t>
                </a:r>
                <a:r>
                  <a:rPr lang="ru-RU" dirty="0"/>
                  <a:t>60</a:t>
                </a:r>
                <a:r>
                  <a:rPr lang="ru-RU" dirty="0" smtClean="0"/>
                  <a:t>°</a:t>
                </a:r>
                <a:r>
                  <a:rPr lang="uk-UA" dirty="0"/>
                  <a:t>;</a:t>
                </a:r>
                <a:endParaRPr lang="en-US" dirty="0"/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uk-UA" dirty="0" smtClean="0"/>
                  <a:t>Н =10см</a:t>
                </a:r>
                <a:r>
                  <a:rPr lang="ru-RU" dirty="0"/>
                  <a:t>.</a:t>
                </a:r>
                <a:endParaRPr lang="en-US" dirty="0"/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r>
                  <a:rPr lang="uk-UA" b="1" dirty="0" smtClean="0"/>
                  <a:t>Найти:</a:t>
                </a:r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2400" i="1">
                              <a:latin typeface="Cambria Math"/>
                            </a:rPr>
                            <m:t>полн</m:t>
                          </m:r>
                          <m:r>
                            <a:rPr lang="ru-RU" sz="2400" b="0" i="1" smtClean="0">
                              <a:latin typeface="Cambria Math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/>
              </a:p>
              <a:p>
                <a:pPr>
                  <a:spcBef>
                    <a:spcPts val="0"/>
                  </a:spcBef>
                  <a:spcAft>
                    <a:spcPts val="0"/>
                  </a:spcAft>
                </a:pPr>
                <a:endParaRPr lang="uk-UA" b="1" dirty="0" smtClean="0"/>
              </a:p>
            </p:txBody>
          </p:sp>
        </mc:Choice>
        <mc:Fallback xmlns="">
          <p:sp>
            <p:nvSpPr>
              <p:cNvPr id="2" name="Под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580112" y="566115"/>
                <a:ext cx="3044722" cy="3016714"/>
              </a:xfrm>
              <a:blipFill rotWithShape="1">
                <a:blip r:embed="rId2"/>
                <a:stretch>
                  <a:fillRect l="-2400" t="-14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9038" y="0"/>
            <a:ext cx="7175351" cy="936103"/>
          </a:xfrm>
        </p:spPr>
        <p:txBody>
          <a:bodyPr/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Задача 1</a:t>
            </a:r>
            <a:endParaRPr lang="ru-RU" sz="40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67635" y="6370825"/>
                <a:ext cx="3597627" cy="429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uk-UA" sz="2000" dirty="0" err="1" smtClean="0"/>
                  <a:t>Ответ</a:t>
                </a:r>
                <a:r>
                  <a:rPr lang="uk-UA" sz="2000" dirty="0"/>
                  <a:t>:</a:t>
                </a:r>
                <a:r>
                  <a:rPr lang="uk-UA" sz="2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0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0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000" i="1">
                            <a:latin typeface="Cambria Math"/>
                          </a:rPr>
                          <m:t>полн</m:t>
                        </m:r>
                      </m:sub>
                    </m:sSub>
                  </m:oMath>
                </a14:m>
                <a:r>
                  <a:rPr lang="ru-RU" sz="2000" dirty="0" smtClean="0"/>
                  <a:t>=</a:t>
                </a:r>
                <a:r>
                  <a:rPr lang="ru-RU" sz="2000" dirty="0"/>
                  <a:t> </a:t>
                </a:r>
                <a:r>
                  <a:rPr lang="ru-RU" sz="2000" dirty="0" smtClean="0"/>
                  <a:t>200+20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sz="2000" i="1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000" i="1" dirty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sz="2000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 smtClean="0"/>
                  <a:t>.</a:t>
                </a:r>
                <a:endParaRPr lang="ru-RU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635" y="6370825"/>
                <a:ext cx="3597627" cy="429092"/>
              </a:xfrm>
              <a:prstGeom prst="rect">
                <a:avLst/>
              </a:prstGeom>
              <a:blipFill rotWithShape="1">
                <a:blip r:embed="rId3"/>
                <a:stretch>
                  <a:fillRect l="-678" t="-1429" r="-847" b="-2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599820" y="971596"/>
            <a:ext cx="3749487" cy="2281618"/>
            <a:chOff x="599820" y="971596"/>
            <a:chExt cx="3749487" cy="2281618"/>
          </a:xfrm>
        </p:grpSpPr>
        <p:sp>
          <p:nvSpPr>
            <p:cNvPr id="11" name="TextBox 10"/>
            <p:cNvSpPr txBox="1"/>
            <p:nvPr/>
          </p:nvSpPr>
          <p:spPr>
            <a:xfrm>
              <a:off x="2930702" y="2729994"/>
              <a:ext cx="36901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/>
                <a:t>а</a:t>
              </a:r>
              <a:endParaRPr lang="ru-RU" sz="2800" dirty="0"/>
            </a:p>
          </p:txBody>
        </p:sp>
        <p:sp>
          <p:nvSpPr>
            <p:cNvPr id="4" name="Равнобедренный треугольник 3"/>
            <p:cNvSpPr/>
            <p:nvPr/>
          </p:nvSpPr>
          <p:spPr>
            <a:xfrm rot="10800000">
              <a:off x="604891" y="2339748"/>
              <a:ext cx="3744416" cy="720080"/>
            </a:xfrm>
            <a:prstGeom prst="triangle">
              <a:avLst>
                <a:gd name="adj" fmla="val 68897"/>
              </a:avLst>
            </a:prstGeom>
            <a:solidFill>
              <a:schemeClr val="accent1">
                <a:alpha val="1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Равнобедренный треугольник 5"/>
            <p:cNvSpPr/>
            <p:nvPr/>
          </p:nvSpPr>
          <p:spPr>
            <a:xfrm rot="10800000">
              <a:off x="599820" y="971596"/>
              <a:ext cx="3744416" cy="720080"/>
            </a:xfrm>
            <a:prstGeom prst="triangle">
              <a:avLst>
                <a:gd name="adj" fmla="val 68897"/>
              </a:avLst>
            </a:prstGeom>
            <a:solidFill>
              <a:schemeClr val="accent1">
                <a:alpha val="2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" name="Прямая соединительная линия 7"/>
            <p:cNvCxnSpPr>
              <a:stCxn id="6" idx="4"/>
              <a:endCxn id="4" idx="4"/>
            </p:cNvCxnSpPr>
            <p:nvPr/>
          </p:nvCxnSpPr>
          <p:spPr>
            <a:xfrm>
              <a:off x="599820" y="971596"/>
              <a:ext cx="5071" cy="136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1751948" y="1691677"/>
              <a:ext cx="5071" cy="136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>
              <a:off x="4339165" y="971596"/>
              <a:ext cx="5071" cy="1368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405996" y="1852533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b</a:t>
              </a:r>
              <a:endParaRPr lang="ru-RU" sz="2800" dirty="0"/>
            </a:p>
          </p:txBody>
        </p:sp>
        <p:sp>
          <p:nvSpPr>
            <p:cNvPr id="22" name="Дуга 21"/>
            <p:cNvSpPr/>
            <p:nvPr/>
          </p:nvSpPr>
          <p:spPr>
            <a:xfrm rot="10800000">
              <a:off x="3134824" y="2044898"/>
              <a:ext cx="317480" cy="589699"/>
            </a:xfrm>
            <a:prstGeom prst="arc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2634246" y="2220005"/>
                  <a:ext cx="54341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800" i="1" smtClean="0">
                            <a:latin typeface="Cambria Math"/>
                            <a:ea typeface="Cambria Math"/>
                          </a:rPr>
                          <m:t>𝜑</m:t>
                        </m:r>
                      </m:oMath>
                    </m:oMathPara>
                  </a14:m>
                  <a:endParaRPr lang="ru-RU" sz="2800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4246" y="2220005"/>
                  <a:ext cx="543418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TextBox 23"/>
          <p:cNvSpPr txBox="1"/>
          <p:nvPr/>
        </p:nvSpPr>
        <p:spPr>
          <a:xfrm>
            <a:off x="179512" y="1329313"/>
            <a:ext cx="4203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773573" y="2526861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742410" y="3429000"/>
            <a:ext cx="1213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Решение.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1173162" y="3727903"/>
                <a:ext cx="2966789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uk-UA" sz="2000" dirty="0" smtClean="0">
                    <a:solidFill>
                      <a:prstClr val="black"/>
                    </a:solidFill>
                  </a:rPr>
                  <a:t>1.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полн</m:t>
                        </m:r>
                      </m:sub>
                    </m:sSub>
                    <m:r>
                      <a:rPr lang="uk-UA" sz="2000" i="1">
                        <a:solidFill>
                          <a:prstClr val="black"/>
                        </a:solidFill>
                        <a:latin typeface="Cambria Math"/>
                      </a:rPr>
                      <m:t>=2</m:t>
                    </m:r>
                    <m:sSub>
                      <m:sSubPr>
                        <m:ctrlP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осн</m:t>
                        </m:r>
                      </m:sub>
                    </m:sSub>
                    <m:r>
                      <a:rPr lang="uk-UA" sz="20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бок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prstClr val="black"/>
                    </a:solidFill>
                  </a:rPr>
                  <a:t>;</a:t>
                </a: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62" y="3727903"/>
                <a:ext cx="2966789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2053" t="-9231" r="-411" b="-261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176841" y="4053954"/>
                <a:ext cx="2056782" cy="4968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2.      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осн</m:t>
                        </m:r>
                      </m:sub>
                    </m:sSub>
                    <m:r>
                      <a:rPr lang="ru-RU" i="1">
                        <a:latin typeface="Cambria Math"/>
                      </a:rPr>
                      <m:t>=</m:t>
                    </m:r>
                  </m:oMath>
                </a14:m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ab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·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𝑠𝑖𝑛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num>
                      <m:den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dirty="0" smtClean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841" y="4053954"/>
                <a:ext cx="2056782" cy="496867"/>
              </a:xfrm>
              <a:prstGeom prst="rect">
                <a:avLst/>
              </a:prstGeom>
              <a:blipFill rotWithShape="1">
                <a:blip r:embed="rId6"/>
                <a:stretch>
                  <a:fillRect r="-2077" b="-48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155271" y="4128013"/>
                <a:ext cx="1612364" cy="4937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осн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/>
                          </a:rPr>
                          <m:t>5·8·</m:t>
                        </m:r>
                        <m:r>
                          <a:rPr lang="en-US" i="1" dirty="0">
                            <a:latin typeface="Cambria Math"/>
                          </a:rPr>
                          <m:t>𝑠𝑖𝑛</m:t>
                        </m:r>
                        <m:r>
                          <a:rPr lang="en-US" i="1" dirty="0">
                            <a:latin typeface="Cambria Math"/>
                          </a:rPr>
                          <m:t>60°</m:t>
                        </m:r>
                      </m:num>
                      <m:den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5271" y="4128013"/>
                <a:ext cx="1612364" cy="493790"/>
              </a:xfrm>
              <a:prstGeom prst="rect">
                <a:avLst/>
              </a:prstGeom>
              <a:blipFill rotWithShape="1">
                <a:blip r:embed="rId7"/>
                <a:stretch>
                  <a:fillRect r="-2273" b="-4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10208" y="4123055"/>
                <a:ext cx="1338059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uk-UA" i="1" dirty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uk-UA" i="1" dirty="0">
                        <a:latin typeface="Cambria Math"/>
                      </a:rPr>
                      <m:t>)</m:t>
                    </m:r>
                  </m:oMath>
                </a14:m>
                <a:r>
                  <a:rPr lang="ru-RU" dirty="0" smtClean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208" y="4123055"/>
                <a:ext cx="1338059" cy="395429"/>
              </a:xfrm>
              <a:prstGeom prst="rect">
                <a:avLst/>
              </a:prstGeom>
              <a:blipFill rotWithShape="1">
                <a:blip r:embed="rId8"/>
                <a:stretch>
                  <a:fillRect l="-3636" t="-1538" r="-3182" b="-2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20056" y="4621803"/>
                <a:ext cx="223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3.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бок</m:t>
                        </m:r>
                      </m:sub>
                    </m:sSub>
                  </m:oMath>
                </a14:m>
                <a:r>
                  <a:rPr lang="ru-RU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ru-RU" i="1" dirty="0">
                            <a:latin typeface="Cambria Math"/>
                          </a:rPr>
                          <m:t>осн</m:t>
                        </m:r>
                      </m:sub>
                    </m:sSub>
                    <m:r>
                      <a:rPr lang="ru-RU" i="1" dirty="0">
                        <a:latin typeface="Cambria Math"/>
                      </a:rPr>
                      <m:t>·</m:t>
                    </m:r>
                    <m:r>
                      <a:rPr lang="en-US" i="1" dirty="0">
                        <a:latin typeface="Cambria Math"/>
                      </a:rPr>
                      <m:t>𝐻</m:t>
                    </m:r>
                    <m:r>
                      <a:rPr lang="uk-UA" i="1" dirty="0">
                        <a:latin typeface="Cambria Math"/>
                      </a:rPr>
                      <m:t>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056" y="4621803"/>
                <a:ext cx="2232248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2186" t="-9836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395477" y="4621803"/>
                <a:ext cx="1887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Р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осн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𝑐</m:t>
                    </m:r>
                  </m:oMath>
                </a14:m>
                <a:r>
                  <a:rPr lang="ru-RU" dirty="0" smtClean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5477" y="4621803"/>
                <a:ext cx="1887376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9836" r="-2258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Прямоугольник 27"/>
          <p:cNvSpPr/>
          <p:nvPr/>
        </p:nvSpPr>
        <p:spPr>
          <a:xfrm>
            <a:off x="1220056" y="5011837"/>
            <a:ext cx="44436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4.   Найдем с по теореме косинусов: </a:t>
            </a:r>
            <a:endParaRPr lang="ru-RU" i="1" dirty="0">
              <a:solidFill>
                <a:prstClr val="black"/>
              </a:solidFill>
              <a:latin typeface="Cambria Math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956204" y="4962325"/>
                <a:ext cx="3513262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с</m:t>
                        </m:r>
                      </m:e>
                      <m:sup>
                        <m: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ru-RU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ru-RU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prstClr val="black"/>
                    </a:solidFill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2000" dirty="0">
                        <a:solidFill>
                          <a:prstClr val="black"/>
                        </a:solidFill>
                        <a:latin typeface="Cambria Math"/>
                      </a:rPr>
                      <m:t>−2</m:t>
                    </m:r>
                    <m:r>
                      <m:rPr>
                        <m:sty m:val="p"/>
                      </m:rPr>
                      <a:rPr lang="en-US" sz="2000" dirty="0">
                        <a:solidFill>
                          <a:prstClr val="black"/>
                        </a:solidFill>
                        <a:latin typeface="Cambria Math"/>
                      </a:rPr>
                      <m:t>ab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</a:rPr>
                      <m:t>𝑐𝑜𝑠</m:t>
                    </m:r>
                    <m:r>
                      <a:rPr lang="en-US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𝜑</m:t>
                    </m:r>
                    <m:r>
                      <a:rPr lang="uk-UA" sz="2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;</m:t>
                    </m:r>
                  </m:oMath>
                </a14:m>
                <a:endParaRPr lang="en-US" sz="2000" dirty="0">
                  <a:solidFill>
                    <a:prstClr val="black"/>
                  </a:solidFill>
                  <a:ea typeface="Cambria Math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6204" y="4962325"/>
                <a:ext cx="3513262" cy="400110"/>
              </a:xfrm>
              <a:prstGeom prst="rect">
                <a:avLst/>
              </a:prstGeom>
              <a:blipFill rotWithShape="1">
                <a:blip r:embed="rId11"/>
                <a:stretch>
                  <a:fillRect t="-9091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080652" y="5324613"/>
                <a:ext cx="3420772" cy="4650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2000" dirty="0" smtClean="0">
                    <a:solidFill>
                      <a:prstClr val="black"/>
                    </a:solidFill>
                  </a:rPr>
                  <a:t>c</a:t>
                </a:r>
                <a:r>
                  <a:rPr lang="en-US" sz="2000" dirty="0">
                    <a:solidFill>
                      <a:prstClr val="black"/>
                    </a:solidFill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</m:t>
                            </m:r>
                            <m:r>
                              <a:rPr lang="ru-RU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000" dirty="0">
                            <a:solidFill>
                              <a:prstClr val="black"/>
                            </a:solidFill>
                          </a:rPr>
                          <m:t>+</m:t>
                        </m:r>
                        <m:sSup>
                          <m:sSupPr>
                            <m:ctrlPr>
                              <a:rPr lang="ru-RU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𝑏</m:t>
                            </m:r>
                          </m:e>
                          <m:sup>
                            <m:r>
                              <a:rPr lang="en-US" sz="2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2000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−2</m:t>
                        </m:r>
                        <m:r>
                          <m:rPr>
                            <m:sty m:val="p"/>
                          </m:rPr>
                          <a:rPr lang="en-US" sz="2000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ab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·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𝑐𝑜𝑠</m:t>
                        </m:r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</m:rad>
                    <m:r>
                      <a:rPr lang="en-US" sz="2000">
                        <a:solidFill>
                          <a:prstClr val="black"/>
                        </a:solidFill>
                        <a:latin typeface="Cambria Math"/>
                      </a:rPr>
                      <m:t>;</m:t>
                    </m:r>
                  </m:oMath>
                </a14:m>
                <a:endParaRPr lang="ru-RU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652" y="5324613"/>
                <a:ext cx="3420772" cy="465064"/>
              </a:xfrm>
              <a:prstGeom prst="rect">
                <a:avLst/>
              </a:prstGeom>
              <a:blipFill rotWithShape="1">
                <a:blip r:embed="rId12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4349307" y="5384181"/>
                <a:ext cx="3061223" cy="4054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 5</m:t>
                            </m:r>
                          </m:e>
                          <m:sup>
                            <m:r>
                              <a:rPr lang="ru-RU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dirty="0">
                            <a:solidFill>
                              <a:prstClr val="black"/>
                            </a:solidFill>
                          </a:rPr>
                          <m:t>+</m:t>
                        </m:r>
                        <m:sSup>
                          <m:sSupPr>
                            <m:ctrlPr>
                              <a:rPr lang="ru-RU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8</m:t>
                            </m:r>
                          </m:e>
                          <m:sup>
                            <m:r>
                              <a:rPr lang="en-US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−2·5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·8·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𝑐𝑜𝑠</m:t>
                        </m:r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60°</m:t>
                        </m:r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307" y="5384181"/>
                <a:ext cx="3061223" cy="405496"/>
              </a:xfrm>
              <a:prstGeom prst="rect">
                <a:avLst/>
              </a:prstGeom>
              <a:blipFill rotWithShape="1">
                <a:blip r:embed="rId13"/>
                <a:stretch>
                  <a:fillRect l="-1590" b="-208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287631" y="5413320"/>
                <a:ext cx="1483996" cy="3954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solidFill>
                      <a:prstClr val="black"/>
                    </a:solidFill>
                    <a:ea typeface="Cambria Math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49</m:t>
                        </m:r>
                      </m:e>
                    </m:rad>
                  </m:oMath>
                </a14:m>
                <a:r>
                  <a:rPr lang="en-US" dirty="0"/>
                  <a:t>=7(c</a:t>
                </a:r>
                <a:r>
                  <a:rPr lang="uk-UA" dirty="0"/>
                  <a:t>м</a:t>
                </a:r>
                <a:r>
                  <a:rPr lang="en-US" dirty="0"/>
                  <a:t>)</a:t>
                </a:r>
                <a:r>
                  <a:rPr lang="uk-UA" dirty="0" smtClean="0"/>
                  <a:t>;</a:t>
                </a:r>
                <a:endParaRPr lang="ru-RU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7631" y="5413320"/>
                <a:ext cx="1483996" cy="395429"/>
              </a:xfrm>
              <a:prstGeom prst="rect">
                <a:avLst/>
              </a:prstGeom>
              <a:blipFill rotWithShape="1">
                <a:blip r:embed="rId14"/>
                <a:stretch>
                  <a:fillRect l="-3279" t="-1538" r="-3279" b="-230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230824" y="5611034"/>
                <a:ext cx="4193707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2000" dirty="0" smtClean="0">
                    <a:solidFill>
                      <a:prstClr val="black"/>
                    </a:solidFill>
                  </a:rPr>
                  <a:t>5.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бок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prstClr val="black"/>
                    </a:solidFill>
                  </a:rPr>
                  <a:t>=(5+8+7)</a:t>
                </a:r>
                <a14:m>
                  <m:oMath xmlns:m="http://schemas.openxmlformats.org/officeDocument/2006/math">
                    <m:r>
                      <a:rPr lang="uk-UA" sz="2000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ru-RU" sz="2000" i="1" dirty="0">
                        <a:solidFill>
                          <a:prstClr val="black"/>
                        </a:solidFill>
                        <a:latin typeface="Cambria Math"/>
                      </a:rPr>
                      <m:t>·</m:t>
                    </m:r>
                    <m:r>
                      <a:rPr lang="uk-UA" sz="2000" i="1" dirty="0">
                        <a:solidFill>
                          <a:prstClr val="black"/>
                        </a:solidFill>
                        <a:latin typeface="Cambria Math"/>
                      </a:rPr>
                      <m:t>10=</m:t>
                    </m:r>
                  </m:oMath>
                </a14:m>
                <a:endParaRPr lang="uk-UA" sz="2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824" y="5611034"/>
                <a:ext cx="4193707" cy="400110"/>
              </a:xfrm>
              <a:prstGeom prst="rect">
                <a:avLst/>
              </a:prstGeom>
              <a:blipFill rotWithShape="1">
                <a:blip r:embed="rId15"/>
                <a:stretch>
                  <a:fillRect l="-1599" t="-9091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Прямоугольник 41"/>
              <p:cNvSpPr/>
              <p:nvPr/>
            </p:nvSpPr>
            <p:spPr>
              <a:xfrm>
                <a:off x="1220056" y="5963156"/>
                <a:ext cx="3049488" cy="4290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20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6.  </m:t>
                        </m:r>
                        <m:r>
                          <a:rPr lang="en-US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полн</m:t>
                        </m:r>
                      </m:sub>
                    </m:sSub>
                    <m:r>
                      <a:rPr lang="uk-UA" sz="2000" i="1">
                        <a:solidFill>
                          <a:prstClr val="black"/>
                        </a:solidFill>
                        <a:latin typeface="Cambria Math"/>
                      </a:rPr>
                      <m:t>=2·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prstClr val="black"/>
                        </a:solidFill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uk-UA" sz="2000" i="1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ru-RU" sz="2000" dirty="0" smtClean="0">
                    <a:solidFill>
                      <a:prstClr val="black"/>
                    </a:solidFill>
                  </a:rPr>
                  <a:t>200</a:t>
                </a:r>
                <a:endParaRPr lang="ru-RU" dirty="0"/>
              </a:p>
            </p:txBody>
          </p:sp>
        </mc:Choice>
        <mc:Fallback xmlns="">
          <p:sp>
            <p:nvSpPr>
              <p:cNvPr id="42" name="Прямоугольник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056" y="5963156"/>
                <a:ext cx="3049488" cy="429092"/>
              </a:xfrm>
              <a:prstGeom prst="rect">
                <a:avLst/>
              </a:prstGeom>
              <a:blipFill rotWithShape="1">
                <a:blip r:embed="rId16"/>
                <a:stretch>
                  <a:fillRect t="-1408" b="-22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3971419" y="5963156"/>
                <a:ext cx="2228047" cy="429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000" dirty="0" smtClean="0"/>
                  <a:t>=20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0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uk-UA" sz="2000" i="1">
                            <a:latin typeface="Cambria Math"/>
                          </a:rPr>
                          <m:t>3</m:t>
                        </m:r>
                      </m:e>
                    </m:rad>
                  </m:oMath>
                </a14:m>
                <a:r>
                  <a:rPr lang="ru-RU" sz="2000" dirty="0"/>
                  <a:t>+200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2000" b="0" i="1" dirty="0" smtClean="0">
                            <a:latin typeface="Cambria Math"/>
                          </a:rPr>
                          <m:t>(</m:t>
                        </m:r>
                        <m:r>
                          <a:rPr lang="uk-UA" sz="2000" i="1" dirty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sz="2000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0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ru-RU" sz="2000" dirty="0" smtClean="0"/>
                  <a:t>.</a:t>
                </a:r>
                <a:endParaRPr lang="ru-RU" sz="20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419" y="5963156"/>
                <a:ext cx="2228047" cy="429092"/>
              </a:xfrm>
              <a:prstGeom prst="rect">
                <a:avLst/>
              </a:prstGeom>
              <a:blipFill rotWithShape="1">
                <a:blip r:embed="rId17"/>
                <a:stretch>
                  <a:fillRect l="-2459" t="-1408" r="-2186" b="-225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910185" y="5663975"/>
                <a:ext cx="117525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uk-UA" i="1" dirty="0">
                        <a:solidFill>
                          <a:prstClr val="black"/>
                        </a:solidFill>
                        <a:latin typeface="Cambria Math"/>
                      </a:rPr>
                      <m:t>200</m:t>
                    </m:r>
                  </m:oMath>
                </a14:m>
                <a:r>
                  <a:rPr lang="ru-RU" dirty="0">
                    <a:solidFill>
                      <a:prstClr val="black"/>
                    </a:solidFill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k-UA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uk-UA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uk-UA" i="1" dirty="0">
                        <a:solidFill>
                          <a:prstClr val="black"/>
                        </a:solidFill>
                        <a:latin typeface="Cambria Math"/>
                      </a:rPr>
                      <m:t>);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185" y="5663975"/>
                <a:ext cx="1175258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9836" b="-22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886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8" grpId="0"/>
      <p:bldP spid="30" grpId="0"/>
      <p:bldP spid="33" grpId="0"/>
      <p:bldP spid="37" grpId="0"/>
      <p:bldP spid="38" grpId="0"/>
      <p:bldP spid="41" grpId="0"/>
      <p:bldP spid="42" grpId="0"/>
      <p:bldP spid="44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496944" cy="576064"/>
          </a:xfrm>
        </p:spPr>
        <p:txBody>
          <a:bodyPr>
            <a:noAutofit/>
          </a:bodyPr>
          <a:lstStyle/>
          <a:p>
            <a:pPr algn="r"/>
            <a:r>
              <a:rPr lang="uk-UA" sz="2400" dirty="0" err="1" smtClean="0"/>
              <a:t>Диагональ</a:t>
            </a:r>
            <a:r>
              <a:rPr lang="uk-UA" sz="2400" dirty="0" smtClean="0"/>
              <a:t> куба </a:t>
            </a:r>
            <a:r>
              <a:rPr lang="uk-UA" sz="2400" dirty="0" err="1" smtClean="0"/>
              <a:t>равна</a:t>
            </a:r>
            <a:r>
              <a:rPr lang="uk-UA" sz="2400" dirty="0" smtClean="0"/>
              <a:t> 9м. </a:t>
            </a:r>
            <a:r>
              <a:rPr lang="uk-UA" sz="2400" dirty="0" err="1" smtClean="0"/>
              <a:t>Найдите</a:t>
            </a:r>
            <a:r>
              <a:rPr lang="uk-UA" sz="2400" dirty="0" smtClean="0"/>
              <a:t> </a:t>
            </a:r>
            <a:r>
              <a:rPr lang="uk-UA" sz="2400" dirty="0" err="1" smtClean="0"/>
              <a:t>площадь</a:t>
            </a:r>
            <a:r>
              <a:rPr lang="uk-UA" sz="2400" dirty="0" smtClean="0"/>
              <a:t> </a:t>
            </a:r>
            <a:r>
              <a:rPr lang="uk-UA" sz="2400" dirty="0" err="1" smtClean="0"/>
              <a:t>поверхности</a:t>
            </a:r>
            <a:r>
              <a:rPr lang="uk-UA" sz="2400" dirty="0" smtClean="0"/>
              <a:t> куба.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25556" y="188640"/>
            <a:ext cx="7175351" cy="792088"/>
          </a:xfrm>
        </p:spPr>
        <p:txBody>
          <a:bodyPr/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Задача 2</a:t>
            </a:r>
            <a:endParaRPr lang="ru-RU" sz="4000" dirty="0">
              <a:solidFill>
                <a:srgbClr val="7030A0"/>
              </a:solidFill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686232" y="1903959"/>
            <a:ext cx="3240360" cy="3267845"/>
            <a:chOff x="899592" y="2636912"/>
            <a:chExt cx="3240360" cy="3267845"/>
          </a:xfrm>
        </p:grpSpPr>
        <p:sp>
          <p:nvSpPr>
            <p:cNvPr id="4" name="Куб 3"/>
            <p:cNvSpPr/>
            <p:nvPr/>
          </p:nvSpPr>
          <p:spPr>
            <a:xfrm>
              <a:off x="899592" y="2636912"/>
              <a:ext cx="3240360" cy="3240360"/>
            </a:xfrm>
            <a:prstGeom prst="cube">
              <a:avLst/>
            </a:prstGeom>
            <a:solidFill>
              <a:srgbClr val="E6926C">
                <a:alpha val="20784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1691680" y="2636912"/>
              <a:ext cx="0" cy="2448272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691680" y="5085184"/>
              <a:ext cx="2448272" cy="0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899592" y="5085184"/>
              <a:ext cx="792088" cy="792088"/>
            </a:xfrm>
            <a:prstGeom prst="line">
              <a:avLst/>
            </a:prstGeom>
            <a:ln w="127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691680" y="2636912"/>
              <a:ext cx="1656184" cy="3240360"/>
            </a:xfrm>
            <a:prstGeom prst="line">
              <a:avLst/>
            </a:prstGeom>
            <a:ln w="2540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474670" y="3537882"/>
              <a:ext cx="44114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d</a:t>
              </a:r>
              <a:endParaRPr lang="ru-RU" sz="36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13232" y="5258426"/>
              <a:ext cx="4267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a</a:t>
              </a:r>
              <a:endParaRPr lang="ru-RU" sz="36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644008" y="1903959"/>
                <a:ext cx="4320479" cy="341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2400" dirty="0" smtClean="0"/>
                  <a:t>Решение.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k-UA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400" b="0" i="1" smtClean="0">
                            <a:latin typeface="Cambria Math"/>
                          </a:rPr>
                          <m:t>куба</m:t>
                        </m:r>
                      </m:sub>
                    </m:sSub>
                  </m:oMath>
                </a14:m>
                <a:r>
                  <a:rPr lang="uk-UA" sz="2400" dirty="0" smtClean="0"/>
                  <a:t>=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400" b="0" i="1" dirty="0" smtClean="0">
                            <a:latin typeface="Cambria Math"/>
                          </a:rPr>
                          <m:t>а</m:t>
                        </m:r>
                      </m:e>
                      <m:sup>
                        <m:r>
                          <a:rPr lang="uk-UA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uk-UA" sz="24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0" smtClean="0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en-US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2400" b="0" i="0" smtClean="0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uk-UA" sz="24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400" b="0" i="1" smtClean="0">
                            <a:latin typeface="Cambria Math"/>
                          </a:rPr>
                          <m:t>куба</m:t>
                        </m:r>
                      </m:sub>
                    </m:sSub>
                    <m:r>
                      <a:rPr lang="uk-UA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uk-UA" sz="2400" b="0" dirty="0" smtClean="0"/>
                  <a:t> 6</a:t>
                </a:r>
                <a14:m>
                  <m:oMath xmlns:m="http://schemas.openxmlformats.org/officeDocument/2006/math">
                    <m:r>
                      <a:rPr lang="uk-UA" sz="2400" b="0" i="1" dirty="0" smtClean="0"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uk-UA" sz="2400" b="0" dirty="0" smtClean="0"/>
                  <a:t>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uk-UA" sz="24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400" i="1">
                            <a:latin typeface="Cambria Math"/>
                          </a:rPr>
                          <m:t>куба</m:t>
                        </m:r>
                      </m:sub>
                    </m:sSub>
                  </m:oMath>
                </a14:m>
                <a:r>
                  <a:rPr lang="uk-UA" sz="2400" b="0" dirty="0" smtClean="0"/>
                  <a:t>= </a:t>
                </a:r>
                <a:r>
                  <a:rPr lang="en-US" sz="2400" b="0" dirty="0" smtClean="0"/>
                  <a:t>2</a:t>
                </a:r>
                <a:r>
                  <a:rPr lang="uk-UA" sz="2400" b="0" dirty="0" smtClean="0"/>
                  <a:t>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</a:rPr>
                          <m:t>9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uk-UA" sz="2400" b="0" dirty="0" smtClean="0"/>
                  <a:t>= 162(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400" b="0" i="1" dirty="0" smtClean="0"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uk-UA" sz="2400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uk-UA" sz="2400" b="0" i="1" dirty="0" smtClean="0">
                        <a:latin typeface="Cambria Math"/>
                      </a:rPr>
                      <m:t>).</m:t>
                    </m:r>
                  </m:oMath>
                </a14:m>
                <a:endParaRPr lang="uk-UA" sz="2400" b="0" dirty="0" smtClean="0"/>
              </a:p>
              <a:p>
                <a:r>
                  <a:rPr lang="uk-UA" sz="2400" b="0" dirty="0" err="1" smtClean="0"/>
                  <a:t>Ответ</a:t>
                </a:r>
                <a:r>
                  <a:rPr lang="uk-UA" sz="2400" b="0" dirty="0" smtClean="0"/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uk-UA" sz="2400" b="0" i="1" smtClean="0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2400" i="1">
                            <a:latin typeface="Cambria Math"/>
                          </a:rPr>
                          <m:t>куба</m:t>
                        </m:r>
                      </m:sub>
                    </m:sSub>
                    <m:r>
                      <a:rPr lang="uk-UA" sz="2400" i="1">
                        <a:latin typeface="Cambria Math"/>
                      </a:rPr>
                      <m:t>=</m:t>
                    </m:r>
                  </m:oMath>
                </a14:m>
                <a:r>
                  <a:rPr lang="uk-UA" sz="2400" dirty="0"/>
                  <a:t> </a:t>
                </a:r>
                <a:r>
                  <a:rPr lang="uk-UA" sz="2400" dirty="0" smtClean="0"/>
                  <a:t>162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k-UA" sz="2400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uk-UA" sz="2400" b="0" i="1" dirty="0" smtClean="0">
                            <a:latin typeface="Cambria Math"/>
                          </a:rPr>
                          <m:t> </m:t>
                        </m:r>
                        <m:r>
                          <a:rPr lang="uk-UA" sz="2400" i="1" dirty="0">
                            <a:latin typeface="Cambria Math"/>
                          </a:rPr>
                          <m:t>м</m:t>
                        </m:r>
                      </m:e>
                      <m:sup>
                        <m:r>
                          <a:rPr lang="uk-UA" sz="2400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uk-UA" sz="2400" i="1" dirty="0">
                        <a:latin typeface="Cambria Math"/>
                      </a:rPr>
                      <m:t>.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903959"/>
                <a:ext cx="4320479" cy="3413178"/>
              </a:xfrm>
              <a:prstGeom prst="rect">
                <a:avLst/>
              </a:prstGeom>
              <a:blipFill rotWithShape="1">
                <a:blip r:embed="rId2"/>
                <a:stretch>
                  <a:fillRect l="-2257" t="-1429" b="-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5509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Группа 107"/>
          <p:cNvGrpSpPr/>
          <p:nvPr/>
        </p:nvGrpSpPr>
        <p:grpSpPr>
          <a:xfrm>
            <a:off x="6277511" y="1811181"/>
            <a:ext cx="2524800" cy="2186872"/>
            <a:chOff x="6173912" y="1691039"/>
            <a:chExt cx="2524800" cy="2186872"/>
          </a:xfrm>
        </p:grpSpPr>
        <p:sp>
          <p:nvSpPr>
            <p:cNvPr id="84" name="Равнобедренный треугольник 83"/>
            <p:cNvSpPr/>
            <p:nvPr/>
          </p:nvSpPr>
          <p:spPr>
            <a:xfrm>
              <a:off x="6431972" y="1976793"/>
              <a:ext cx="1944216" cy="1543825"/>
            </a:xfrm>
            <a:prstGeom prst="triangle">
              <a:avLst/>
            </a:prstGeom>
            <a:solidFill>
              <a:srgbClr val="FFFF00">
                <a:alpha val="28000"/>
              </a:srgbClr>
            </a:solidFill>
            <a:ln w="22225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94" name="Прямая соединительная линия 93"/>
            <p:cNvCxnSpPr>
              <a:stCxn id="84" idx="0"/>
              <a:endCxn id="84" idx="3"/>
            </p:cNvCxnSpPr>
            <p:nvPr/>
          </p:nvCxnSpPr>
          <p:spPr>
            <a:xfrm>
              <a:off x="7404080" y="1976793"/>
              <a:ext cx="0" cy="1543825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Прямая соединительная линия 95"/>
            <p:cNvCxnSpPr/>
            <p:nvPr/>
          </p:nvCxnSpPr>
          <p:spPr>
            <a:xfrm>
              <a:off x="7404080" y="3397446"/>
              <a:ext cx="120248" cy="0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Прямая соединительная линия 97"/>
            <p:cNvCxnSpPr/>
            <p:nvPr/>
          </p:nvCxnSpPr>
          <p:spPr>
            <a:xfrm>
              <a:off x="7524328" y="3397446"/>
              <a:ext cx="0" cy="123172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8376188" y="3256375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/>
                <a:t>А</a:t>
              </a:r>
              <a:endParaRPr lang="ru-RU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173912" y="3312323"/>
              <a:ext cx="3161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В</a:t>
              </a:r>
              <a:endParaRPr lang="ru-RU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243619" y="1691039"/>
              <a:ext cx="320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С</a:t>
              </a:r>
              <a:endParaRPr lang="ru-RU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220759" y="3508579"/>
              <a:ext cx="320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К</a:t>
              </a:r>
              <a:endParaRPr lang="ru-RU" dirty="0"/>
            </a:p>
          </p:txBody>
        </p:sp>
        <p:cxnSp>
          <p:nvCxnSpPr>
            <p:cNvPr id="105" name="Прямая соединительная линия 104"/>
            <p:cNvCxnSpPr>
              <a:stCxn id="84" idx="4"/>
              <a:endCxn id="84" idx="1"/>
            </p:cNvCxnSpPr>
            <p:nvPr/>
          </p:nvCxnSpPr>
          <p:spPr>
            <a:xfrm flipH="1" flipV="1">
              <a:off x="6918026" y="2748706"/>
              <a:ext cx="1458162" cy="771912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Овал 105"/>
            <p:cNvSpPr/>
            <p:nvPr/>
          </p:nvSpPr>
          <p:spPr>
            <a:xfrm>
              <a:off x="7381220" y="2996952"/>
              <a:ext cx="45719" cy="45719"/>
            </a:xfrm>
            <a:prstGeom prst="ellipse">
              <a:avLst/>
            </a:prstGeom>
            <a:solidFill>
              <a:schemeClr val="accent1">
                <a:lumMod val="50000"/>
                <a:alpha val="78000"/>
              </a:schemeClr>
            </a:solidFill>
            <a:ln w="6350" cmpd="sng">
              <a:solidFill>
                <a:schemeClr val="accent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371602" y="2740198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О</a:t>
              </a:r>
              <a:endParaRPr lang="ru-RU" dirty="0"/>
            </a:p>
          </p:txBody>
        </p:sp>
      </p:grpSp>
      <p:cxnSp>
        <p:nvCxnSpPr>
          <p:cNvPr id="111" name="Прямая соединительная линия 110"/>
          <p:cNvCxnSpPr>
            <a:stCxn id="106" idx="4"/>
            <a:endCxn id="84" idx="3"/>
          </p:cNvCxnSpPr>
          <p:nvPr/>
        </p:nvCxnSpPr>
        <p:spPr>
          <a:xfrm>
            <a:off x="7507679" y="3162813"/>
            <a:ext cx="0" cy="477947"/>
          </a:xfrm>
          <a:prstGeom prst="line">
            <a:avLst/>
          </a:prstGeom>
          <a:ln w="19050" cmpd="sng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Группа 87"/>
          <p:cNvGrpSpPr/>
          <p:nvPr/>
        </p:nvGrpSpPr>
        <p:grpSpPr>
          <a:xfrm>
            <a:off x="1829003" y="4591757"/>
            <a:ext cx="4680520" cy="1224136"/>
            <a:chOff x="1829003" y="5445224"/>
            <a:chExt cx="4680520" cy="1224136"/>
          </a:xfrm>
          <a:solidFill>
            <a:srgbClr val="FFFF00">
              <a:alpha val="27000"/>
            </a:srgbClr>
          </a:solidFill>
        </p:grpSpPr>
        <p:sp>
          <p:nvSpPr>
            <p:cNvPr id="90" name="Равнобедренный треугольник 89"/>
            <p:cNvSpPr/>
            <p:nvPr/>
          </p:nvSpPr>
          <p:spPr>
            <a:xfrm flipV="1">
              <a:off x="1829003" y="5445224"/>
              <a:ext cx="4680520" cy="1224136"/>
            </a:xfrm>
            <a:prstGeom prst="triangle">
              <a:avLst>
                <a:gd name="adj" fmla="val 71958"/>
              </a:avLst>
            </a:prstGeom>
            <a:grpFill/>
            <a:ln w="222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1" name="Прямая соединительная линия 90"/>
            <p:cNvCxnSpPr>
              <a:stCxn id="90" idx="2"/>
              <a:endCxn id="90" idx="2"/>
            </p:cNvCxnSpPr>
            <p:nvPr/>
          </p:nvCxnSpPr>
          <p:spPr>
            <a:xfrm>
              <a:off x="1829003" y="5445224"/>
              <a:ext cx="0" cy="0"/>
            </a:xfrm>
            <a:prstGeom prst="line">
              <a:avLst/>
            </a:prstGeom>
            <a:grpFill/>
            <a:ln w="3175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/>
            <p:nvPr/>
          </p:nvCxnSpPr>
          <p:spPr>
            <a:xfrm>
              <a:off x="1829003" y="5445224"/>
              <a:ext cx="3368009" cy="1224136"/>
            </a:xfrm>
            <a:prstGeom prst="line">
              <a:avLst/>
            </a:prstGeom>
            <a:grpFill/>
            <a:ln w="2540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Прямая соединительная линия 92"/>
            <p:cNvCxnSpPr>
              <a:stCxn id="90" idx="0"/>
              <a:endCxn id="90" idx="4"/>
            </p:cNvCxnSpPr>
            <p:nvPr/>
          </p:nvCxnSpPr>
          <p:spPr>
            <a:xfrm flipV="1">
              <a:off x="5197012" y="5445224"/>
              <a:ext cx="1312511" cy="1224136"/>
            </a:xfrm>
            <a:prstGeom prst="line">
              <a:avLst/>
            </a:prstGeom>
            <a:grpFill/>
            <a:ln w="2540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18579" y="901676"/>
            <a:ext cx="8373107" cy="1103349"/>
          </a:xfrm>
        </p:spPr>
        <p:txBody>
          <a:bodyPr>
            <a:noAutofit/>
          </a:bodyPr>
          <a:lstStyle/>
          <a:p>
            <a:r>
              <a:rPr lang="uk-UA" sz="2000" dirty="0" smtClean="0"/>
              <a:t>    </a:t>
            </a:r>
            <a:r>
              <a:rPr lang="uk-UA" sz="2000" dirty="0" err="1" smtClean="0"/>
              <a:t>Высота</a:t>
            </a:r>
            <a:r>
              <a:rPr lang="uk-UA" sz="2000" dirty="0" smtClean="0"/>
              <a:t> </a:t>
            </a:r>
            <a:r>
              <a:rPr lang="uk-UA" sz="2000" dirty="0" err="1" smtClean="0"/>
              <a:t>правильной</a:t>
            </a:r>
            <a:r>
              <a:rPr lang="uk-UA" sz="2000" dirty="0" smtClean="0"/>
              <a:t> </a:t>
            </a:r>
            <a:r>
              <a:rPr lang="uk-UA" sz="2000" dirty="0" err="1" smtClean="0"/>
              <a:t>треугольной</a:t>
            </a:r>
            <a:r>
              <a:rPr lang="uk-UA" sz="2000" dirty="0" smtClean="0"/>
              <a:t> </a:t>
            </a:r>
            <a:r>
              <a:rPr lang="uk-UA" sz="2000" dirty="0" err="1" smtClean="0"/>
              <a:t>пирамиды</a:t>
            </a:r>
            <a:r>
              <a:rPr lang="uk-UA" sz="2000" dirty="0" smtClean="0"/>
              <a:t> </a:t>
            </a:r>
            <a:r>
              <a:rPr lang="uk-UA" sz="2000" dirty="0" err="1" smtClean="0"/>
              <a:t>равна</a:t>
            </a:r>
            <a:r>
              <a:rPr lang="uk-UA" sz="2000" dirty="0" smtClean="0"/>
              <a:t> Н, а </a:t>
            </a:r>
            <a:r>
              <a:rPr lang="uk-UA" sz="2000" dirty="0" err="1" smtClean="0"/>
              <a:t>двугранный</a:t>
            </a:r>
            <a:r>
              <a:rPr lang="uk-UA" sz="2000" dirty="0" smtClean="0"/>
              <a:t> </a:t>
            </a:r>
            <a:r>
              <a:rPr lang="uk-UA" sz="2000" dirty="0" err="1" smtClean="0"/>
              <a:t>угол</a:t>
            </a:r>
            <a:r>
              <a:rPr lang="uk-UA" sz="2000" dirty="0" smtClean="0"/>
              <a:t> при </a:t>
            </a:r>
            <a:r>
              <a:rPr lang="uk-UA" sz="2000" dirty="0" err="1" smtClean="0"/>
              <a:t>стороне</a:t>
            </a:r>
            <a:r>
              <a:rPr lang="uk-UA" sz="2000" dirty="0" smtClean="0"/>
              <a:t> </a:t>
            </a:r>
            <a:r>
              <a:rPr lang="uk-UA" sz="2000" dirty="0" err="1" smtClean="0"/>
              <a:t>основания</a:t>
            </a:r>
            <a:r>
              <a:rPr lang="uk-UA" sz="2000" dirty="0" smtClean="0"/>
              <a:t> </a:t>
            </a:r>
            <a:r>
              <a:rPr lang="uk-UA" sz="2000" dirty="0" err="1" smtClean="0"/>
              <a:t>равен</a:t>
            </a:r>
            <a:r>
              <a:rPr lang="uk-UA" sz="2000" dirty="0" smtClean="0"/>
              <a:t> 45°. </a:t>
            </a:r>
            <a:r>
              <a:rPr lang="uk-UA" sz="2000" dirty="0" err="1" smtClean="0"/>
              <a:t>Найдите</a:t>
            </a:r>
            <a:r>
              <a:rPr lang="uk-UA" sz="2000" dirty="0" smtClean="0"/>
              <a:t> </a:t>
            </a:r>
            <a:r>
              <a:rPr lang="uk-UA" sz="2000" dirty="0" err="1" smtClean="0"/>
              <a:t>площадь</a:t>
            </a:r>
            <a:r>
              <a:rPr lang="uk-UA" sz="2000" dirty="0" smtClean="0"/>
              <a:t> </a:t>
            </a:r>
            <a:r>
              <a:rPr lang="uk-UA" sz="2000" dirty="0" err="1" smtClean="0"/>
              <a:t>поверхности</a:t>
            </a:r>
            <a:r>
              <a:rPr lang="uk-UA" sz="2000" dirty="0" smtClean="0"/>
              <a:t> </a:t>
            </a:r>
            <a:r>
              <a:rPr lang="uk-UA" sz="2000" dirty="0" err="1" smtClean="0"/>
              <a:t>пирамиды</a:t>
            </a:r>
            <a:r>
              <a:rPr lang="uk-UA" sz="2000" dirty="0" smtClean="0"/>
              <a:t>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07504" y="116633"/>
            <a:ext cx="7175351" cy="1296144"/>
          </a:xfrm>
        </p:spPr>
        <p:txBody>
          <a:bodyPr/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Задача №257</a:t>
            </a:r>
            <a:endParaRPr lang="ru-RU" sz="4000" dirty="0">
              <a:solidFill>
                <a:srgbClr val="7030A0"/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829003" y="4581128"/>
            <a:ext cx="4680520" cy="1224136"/>
            <a:chOff x="1829003" y="5445224"/>
            <a:chExt cx="4680520" cy="1224136"/>
          </a:xfrm>
        </p:grpSpPr>
        <p:sp>
          <p:nvSpPr>
            <p:cNvPr id="4" name="Равнобедренный треугольник 3"/>
            <p:cNvSpPr/>
            <p:nvPr/>
          </p:nvSpPr>
          <p:spPr>
            <a:xfrm flipV="1">
              <a:off x="1829003" y="5445224"/>
              <a:ext cx="4680520" cy="1224136"/>
            </a:xfrm>
            <a:prstGeom prst="triangle">
              <a:avLst>
                <a:gd name="adj" fmla="val 71958"/>
              </a:avLst>
            </a:prstGeom>
            <a:solidFill>
              <a:srgbClr val="1FF7AF">
                <a:alpha val="2745"/>
              </a:srgbClr>
            </a:solidFill>
            <a:ln w="222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>
              <a:stCxn id="4" idx="2"/>
              <a:endCxn id="4" idx="2"/>
            </p:cNvCxnSpPr>
            <p:nvPr/>
          </p:nvCxnSpPr>
          <p:spPr>
            <a:xfrm>
              <a:off x="1829003" y="5445224"/>
              <a:ext cx="0" cy="0"/>
            </a:xfrm>
            <a:prstGeom prst="line">
              <a:avLst/>
            </a:prstGeom>
            <a:ln w="3175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829003" y="5445224"/>
              <a:ext cx="3368009" cy="1224136"/>
            </a:xfrm>
            <a:prstGeom prst="line">
              <a:avLst/>
            </a:prstGeom>
            <a:ln w="2540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stCxn id="4" idx="0"/>
              <a:endCxn id="4" idx="4"/>
            </p:cNvCxnSpPr>
            <p:nvPr/>
          </p:nvCxnSpPr>
          <p:spPr>
            <a:xfrm flipV="1">
              <a:off x="5197012" y="5445224"/>
              <a:ext cx="1312511" cy="1224136"/>
            </a:xfrm>
            <a:prstGeom prst="line">
              <a:avLst/>
            </a:prstGeom>
            <a:ln w="2540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Прямая соединительная линия 13"/>
          <p:cNvCxnSpPr/>
          <p:nvPr/>
        </p:nvCxnSpPr>
        <p:spPr>
          <a:xfrm>
            <a:off x="1829003" y="4581128"/>
            <a:ext cx="4024264" cy="612068"/>
          </a:xfrm>
          <a:prstGeom prst="line">
            <a:avLst/>
          </a:prstGeom>
          <a:ln w="9525" cmpd="sng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545830" y="4581128"/>
            <a:ext cx="2996516" cy="612068"/>
          </a:xfrm>
          <a:prstGeom prst="line">
            <a:avLst/>
          </a:prstGeom>
          <a:ln w="9525" cmpd="sng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 flipV="1">
            <a:off x="4513614" y="3313584"/>
            <a:ext cx="11636" cy="1668038"/>
          </a:xfrm>
          <a:prstGeom prst="line">
            <a:avLst/>
          </a:prstGeom>
          <a:ln w="15875" cmpd="sng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502391" y="4958763"/>
            <a:ext cx="45719" cy="45719"/>
          </a:xfrm>
          <a:prstGeom prst="ellipse">
            <a:avLst/>
          </a:prstGeom>
          <a:solidFill>
            <a:schemeClr val="tx1"/>
          </a:solidFill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504011" y="3289463"/>
            <a:ext cx="45719" cy="45719"/>
          </a:xfrm>
          <a:prstGeom prst="ellipse">
            <a:avLst/>
          </a:prstGeom>
          <a:solidFill>
            <a:schemeClr val="tx1"/>
          </a:solidFill>
          <a:ln w="2222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endCxn id="4" idx="2"/>
          </p:cNvCxnSpPr>
          <p:nvPr/>
        </p:nvCxnSpPr>
        <p:spPr>
          <a:xfrm flipH="1">
            <a:off x="1829003" y="3312323"/>
            <a:ext cx="2673388" cy="1268805"/>
          </a:xfrm>
          <a:prstGeom prst="line">
            <a:avLst/>
          </a:prstGeom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endCxn id="4" idx="4"/>
          </p:cNvCxnSpPr>
          <p:nvPr/>
        </p:nvCxnSpPr>
        <p:spPr>
          <a:xfrm>
            <a:off x="4548110" y="3313584"/>
            <a:ext cx="1961413" cy="1267544"/>
          </a:xfrm>
          <a:prstGeom prst="line">
            <a:avLst/>
          </a:prstGeom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4" idx="0"/>
          </p:cNvCxnSpPr>
          <p:nvPr/>
        </p:nvCxnSpPr>
        <p:spPr>
          <a:xfrm>
            <a:off x="4525250" y="3313584"/>
            <a:ext cx="671762" cy="2491680"/>
          </a:xfrm>
          <a:prstGeom prst="line">
            <a:avLst/>
          </a:prstGeom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4" idx="5"/>
          </p:cNvCxnSpPr>
          <p:nvPr/>
        </p:nvCxnSpPr>
        <p:spPr>
          <a:xfrm>
            <a:off x="4525250" y="3313584"/>
            <a:ext cx="1328017" cy="1879612"/>
          </a:xfrm>
          <a:prstGeom prst="line">
            <a:avLst/>
          </a:prstGeom>
          <a:ln w="2540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Группа 42"/>
          <p:cNvGrpSpPr/>
          <p:nvPr/>
        </p:nvGrpSpPr>
        <p:grpSpPr>
          <a:xfrm>
            <a:off x="5781202" y="5029067"/>
            <a:ext cx="158056" cy="87660"/>
            <a:chOff x="6322595" y="5014542"/>
            <a:chExt cx="158056" cy="87660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6417987" y="5014542"/>
              <a:ext cx="62664" cy="87660"/>
            </a:xfrm>
            <a:prstGeom prst="line">
              <a:avLst/>
            </a:prstGeom>
            <a:ln w="635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V="1">
              <a:off x="6322595" y="5014544"/>
              <a:ext cx="95391" cy="80700"/>
            </a:xfrm>
            <a:prstGeom prst="line">
              <a:avLst/>
            </a:prstGeom>
            <a:ln w="635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1556789" y="2880827"/>
            <a:ext cx="5360001" cy="3234728"/>
            <a:chOff x="1506479" y="2939868"/>
            <a:chExt cx="5360001" cy="3234728"/>
          </a:xfrm>
        </p:grpSpPr>
        <p:sp>
          <p:nvSpPr>
            <p:cNvPr id="52" name="TextBox 51"/>
            <p:cNvSpPr txBox="1"/>
            <p:nvPr/>
          </p:nvSpPr>
          <p:spPr>
            <a:xfrm>
              <a:off x="6543956" y="439646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dirty="0" smtClean="0"/>
                <a:t>А</a:t>
              </a:r>
              <a:endParaRPr lang="ru-RU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804779" y="5105749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К</a:t>
              </a:r>
              <a:endParaRPr lang="ru-RU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59700" y="5143429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</a:t>
              </a:r>
              <a:endParaRPr lang="ru-RU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06479" y="439646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ru-RU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44088" y="5805264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334903" y="293986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</a:t>
              </a:r>
              <a:endParaRPr lang="ru-RU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4217539" y="3837482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 rot="3311347">
            <a:off x="4972374" y="3868260"/>
            <a:ext cx="4619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err="1" smtClean="0">
                <a:solidFill>
                  <a:srgbClr val="FF0000"/>
                </a:solidFill>
              </a:rPr>
              <a:t>Н-я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27160" y="4204666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err="1" smtClean="0">
                <a:solidFill>
                  <a:srgbClr val="FF0000"/>
                </a:solidFill>
              </a:rPr>
              <a:t>П-р</a:t>
            </a:r>
            <a:endParaRPr lang="ru-RU" sz="14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rot="520425">
            <a:off x="5064104" y="5050578"/>
            <a:ext cx="5581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 err="1" smtClean="0">
                <a:solidFill>
                  <a:srgbClr val="FF0000"/>
                </a:solidFill>
              </a:rPr>
              <a:t>Пр-я</a:t>
            </a:r>
            <a:endParaRPr lang="ru-RU" sz="1400" dirty="0">
              <a:solidFill>
                <a:srgbClr val="FF0000"/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5587212" y="5165693"/>
            <a:ext cx="176175" cy="112268"/>
            <a:chOff x="5547953" y="5184866"/>
            <a:chExt cx="176175" cy="112268"/>
          </a:xfrm>
        </p:grpSpPr>
        <p:cxnSp>
          <p:nvCxnSpPr>
            <p:cNvPr id="87" name="Прямая соединительная линия 86"/>
            <p:cNvCxnSpPr/>
            <p:nvPr/>
          </p:nvCxnSpPr>
          <p:spPr>
            <a:xfrm flipH="1">
              <a:off x="5547953" y="5184866"/>
              <a:ext cx="104167" cy="76264"/>
            </a:xfrm>
            <a:prstGeom prst="line">
              <a:avLst/>
            </a:prstGeom>
            <a:ln w="635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>
              <a:off x="5547953" y="5261130"/>
              <a:ext cx="176175" cy="36004"/>
            </a:xfrm>
            <a:prstGeom prst="line">
              <a:avLst/>
            </a:prstGeom>
            <a:ln w="6350" cmpd="sng">
              <a:solidFill>
                <a:schemeClr val="tx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Дуга 14"/>
          <p:cNvSpPr/>
          <p:nvPr/>
        </p:nvSpPr>
        <p:spPr>
          <a:xfrm rot="16200000">
            <a:off x="5361846" y="4890757"/>
            <a:ext cx="516468" cy="457802"/>
          </a:xfrm>
          <a:prstGeom prst="arc">
            <a:avLst/>
          </a:prstGeom>
          <a:ln w="6350" cmpd="sng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4546505" y="3312323"/>
            <a:ext cx="1313725" cy="1877594"/>
          </a:xfrm>
          <a:prstGeom prst="line">
            <a:avLst/>
          </a:prstGeom>
          <a:ln w="158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4" idx="5"/>
            <a:endCxn id="19" idx="6"/>
          </p:cNvCxnSpPr>
          <p:nvPr/>
        </p:nvCxnSpPr>
        <p:spPr>
          <a:xfrm flipH="1" flipV="1">
            <a:off x="4548110" y="4981623"/>
            <a:ext cx="1305157" cy="211573"/>
          </a:xfrm>
          <a:prstGeom prst="line">
            <a:avLst/>
          </a:prstGeom>
          <a:ln w="15875" cmpd="sng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Группа 73"/>
          <p:cNvGrpSpPr/>
          <p:nvPr/>
        </p:nvGrpSpPr>
        <p:grpSpPr>
          <a:xfrm>
            <a:off x="4529779" y="4847573"/>
            <a:ext cx="150708" cy="162018"/>
            <a:chOff x="6513306" y="2960948"/>
            <a:chExt cx="150708" cy="162018"/>
          </a:xfrm>
        </p:grpSpPr>
        <p:cxnSp>
          <p:nvCxnSpPr>
            <p:cNvPr id="67" name="Прямая соединительная линия 66"/>
            <p:cNvCxnSpPr/>
            <p:nvPr/>
          </p:nvCxnSpPr>
          <p:spPr>
            <a:xfrm>
              <a:off x="6663264" y="2978950"/>
              <a:ext cx="0" cy="144016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6513306" y="2960948"/>
              <a:ext cx="150708" cy="18002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Группа 78"/>
          <p:cNvGrpSpPr/>
          <p:nvPr/>
        </p:nvGrpSpPr>
        <p:grpSpPr>
          <a:xfrm flipH="1">
            <a:off x="4356186" y="4843969"/>
            <a:ext cx="169081" cy="185098"/>
            <a:chOff x="6533775" y="2937868"/>
            <a:chExt cx="130239" cy="185098"/>
          </a:xfrm>
        </p:grpSpPr>
        <p:cxnSp>
          <p:nvCxnSpPr>
            <p:cNvPr id="80" name="Прямая соединительная линия 79"/>
            <p:cNvCxnSpPr/>
            <p:nvPr/>
          </p:nvCxnSpPr>
          <p:spPr>
            <a:xfrm>
              <a:off x="6663264" y="2978950"/>
              <a:ext cx="0" cy="144016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>
              <a:off x="6533775" y="2937868"/>
              <a:ext cx="130239" cy="41082"/>
            </a:xfrm>
            <a:prstGeom prst="line">
              <a:avLst/>
            </a:prstGeom>
            <a:ln w="6350" cmpd="sng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Равнобедренный треугольник 81"/>
          <p:cNvSpPr/>
          <p:nvPr/>
        </p:nvSpPr>
        <p:spPr>
          <a:xfrm rot="3284374" flipV="1">
            <a:off x="3652600" y="4056169"/>
            <a:ext cx="2286648" cy="962661"/>
          </a:xfrm>
          <a:prstGeom prst="triangle">
            <a:avLst>
              <a:gd name="adj" fmla="val 58745"/>
            </a:avLst>
          </a:prstGeom>
          <a:solidFill>
            <a:srgbClr val="1FF7AF">
              <a:alpha val="15000"/>
            </a:srgbClr>
          </a:solidFill>
          <a:ln w="22225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TextBox 108"/>
          <p:cNvSpPr txBox="1"/>
          <p:nvPr/>
        </p:nvSpPr>
        <p:spPr>
          <a:xfrm>
            <a:off x="7205026" y="3217120"/>
            <a:ext cx="284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44" name="Полилиния 43"/>
          <p:cNvSpPr/>
          <p:nvPr/>
        </p:nvSpPr>
        <p:spPr>
          <a:xfrm>
            <a:off x="5203367" y="4720815"/>
            <a:ext cx="669654" cy="475896"/>
          </a:xfrm>
          <a:custGeom>
            <a:avLst/>
            <a:gdLst>
              <a:gd name="connsiteX0" fmla="*/ 0 w 669654"/>
              <a:gd name="connsiteY0" fmla="*/ 367120 h 475896"/>
              <a:gd name="connsiteX1" fmla="*/ 669654 w 669654"/>
              <a:gd name="connsiteY1" fmla="*/ 475896 h 475896"/>
              <a:gd name="connsiteX2" fmla="*/ 312732 w 669654"/>
              <a:gd name="connsiteY2" fmla="*/ 0 h 475896"/>
              <a:gd name="connsiteX3" fmla="*/ 312732 w 669654"/>
              <a:gd name="connsiteY3" fmla="*/ 0 h 475896"/>
              <a:gd name="connsiteX4" fmla="*/ 282138 w 669654"/>
              <a:gd name="connsiteY4" fmla="*/ 6799 h 475896"/>
              <a:gd name="connsiteX5" fmla="*/ 268541 w 669654"/>
              <a:gd name="connsiteY5" fmla="*/ 13597 h 475896"/>
              <a:gd name="connsiteX6" fmla="*/ 254944 w 669654"/>
              <a:gd name="connsiteY6" fmla="*/ 16996 h 475896"/>
              <a:gd name="connsiteX7" fmla="*/ 244747 w 669654"/>
              <a:gd name="connsiteY7" fmla="*/ 20396 h 475896"/>
              <a:gd name="connsiteX8" fmla="*/ 241347 w 669654"/>
              <a:gd name="connsiteY8" fmla="*/ 30593 h 475896"/>
              <a:gd name="connsiteX9" fmla="*/ 237948 w 669654"/>
              <a:gd name="connsiteY9" fmla="*/ 44190 h 475896"/>
              <a:gd name="connsiteX10" fmla="*/ 227750 w 669654"/>
              <a:gd name="connsiteY10" fmla="*/ 50989 h 475896"/>
              <a:gd name="connsiteX11" fmla="*/ 207355 w 669654"/>
              <a:gd name="connsiteY11" fmla="*/ 57787 h 475896"/>
              <a:gd name="connsiteX12" fmla="*/ 197157 w 669654"/>
              <a:gd name="connsiteY12" fmla="*/ 64586 h 475896"/>
              <a:gd name="connsiteX13" fmla="*/ 186959 w 669654"/>
              <a:gd name="connsiteY13" fmla="*/ 67985 h 475896"/>
              <a:gd name="connsiteX14" fmla="*/ 166564 w 669654"/>
              <a:gd name="connsiteY14" fmla="*/ 81582 h 475896"/>
              <a:gd name="connsiteX15" fmla="*/ 156366 w 669654"/>
              <a:gd name="connsiteY15" fmla="*/ 88381 h 475896"/>
              <a:gd name="connsiteX16" fmla="*/ 146168 w 669654"/>
              <a:gd name="connsiteY16" fmla="*/ 95179 h 475896"/>
              <a:gd name="connsiteX17" fmla="*/ 139370 w 669654"/>
              <a:gd name="connsiteY17" fmla="*/ 105377 h 475896"/>
              <a:gd name="connsiteX18" fmla="*/ 122373 w 669654"/>
              <a:gd name="connsiteY18" fmla="*/ 125773 h 475896"/>
              <a:gd name="connsiteX19" fmla="*/ 105377 w 669654"/>
              <a:gd name="connsiteY19" fmla="*/ 156366 h 475896"/>
              <a:gd name="connsiteX20" fmla="*/ 98579 w 669654"/>
              <a:gd name="connsiteY20" fmla="*/ 169963 h 475896"/>
              <a:gd name="connsiteX21" fmla="*/ 88381 w 669654"/>
              <a:gd name="connsiteY21" fmla="*/ 176761 h 475896"/>
              <a:gd name="connsiteX22" fmla="*/ 84982 w 669654"/>
              <a:gd name="connsiteY22" fmla="*/ 186959 h 475896"/>
              <a:gd name="connsiteX23" fmla="*/ 74784 w 669654"/>
              <a:gd name="connsiteY23" fmla="*/ 190358 h 475896"/>
              <a:gd name="connsiteX24" fmla="*/ 67985 w 669654"/>
              <a:gd name="connsiteY24" fmla="*/ 210754 h 475896"/>
              <a:gd name="connsiteX25" fmla="*/ 54388 w 669654"/>
              <a:gd name="connsiteY25" fmla="*/ 234549 h 475896"/>
              <a:gd name="connsiteX26" fmla="*/ 47590 w 669654"/>
              <a:gd name="connsiteY26" fmla="*/ 254944 h 475896"/>
              <a:gd name="connsiteX27" fmla="*/ 44191 w 669654"/>
              <a:gd name="connsiteY27" fmla="*/ 265142 h 475896"/>
              <a:gd name="connsiteX28" fmla="*/ 37392 w 669654"/>
              <a:gd name="connsiteY28" fmla="*/ 292336 h 475896"/>
              <a:gd name="connsiteX29" fmla="*/ 33993 w 669654"/>
              <a:gd name="connsiteY29" fmla="*/ 302534 h 475896"/>
              <a:gd name="connsiteX30" fmla="*/ 27194 w 669654"/>
              <a:gd name="connsiteY30" fmla="*/ 312732 h 475896"/>
              <a:gd name="connsiteX31" fmla="*/ 20396 w 669654"/>
              <a:gd name="connsiteY31" fmla="*/ 339926 h 475896"/>
              <a:gd name="connsiteX32" fmla="*/ 16996 w 669654"/>
              <a:gd name="connsiteY32" fmla="*/ 367120 h 475896"/>
              <a:gd name="connsiteX33" fmla="*/ 0 w 669654"/>
              <a:gd name="connsiteY33" fmla="*/ 367120 h 475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69654" h="475896">
                <a:moveTo>
                  <a:pt x="0" y="367120"/>
                </a:moveTo>
                <a:lnTo>
                  <a:pt x="669654" y="475896"/>
                </a:lnTo>
                <a:lnTo>
                  <a:pt x="312732" y="0"/>
                </a:lnTo>
                <a:lnTo>
                  <a:pt x="312732" y="0"/>
                </a:lnTo>
                <a:cubicBezTo>
                  <a:pt x="302534" y="2266"/>
                  <a:pt x="292123" y="3727"/>
                  <a:pt x="282138" y="6799"/>
                </a:cubicBezTo>
                <a:cubicBezTo>
                  <a:pt x="277295" y="8289"/>
                  <a:pt x="273286" y="11818"/>
                  <a:pt x="268541" y="13597"/>
                </a:cubicBezTo>
                <a:cubicBezTo>
                  <a:pt x="264167" y="15237"/>
                  <a:pt x="259436" y="15712"/>
                  <a:pt x="254944" y="16996"/>
                </a:cubicBezTo>
                <a:cubicBezTo>
                  <a:pt x="251499" y="17980"/>
                  <a:pt x="248146" y="19263"/>
                  <a:pt x="244747" y="20396"/>
                </a:cubicBezTo>
                <a:cubicBezTo>
                  <a:pt x="243614" y="23795"/>
                  <a:pt x="242331" y="27148"/>
                  <a:pt x="241347" y="30593"/>
                </a:cubicBezTo>
                <a:cubicBezTo>
                  <a:pt x="240063" y="35085"/>
                  <a:pt x="240539" y="40303"/>
                  <a:pt x="237948" y="44190"/>
                </a:cubicBezTo>
                <a:cubicBezTo>
                  <a:pt x="235682" y="47589"/>
                  <a:pt x="231483" y="49330"/>
                  <a:pt x="227750" y="50989"/>
                </a:cubicBezTo>
                <a:cubicBezTo>
                  <a:pt x="221202" y="53899"/>
                  <a:pt x="207355" y="57787"/>
                  <a:pt x="207355" y="57787"/>
                </a:cubicBezTo>
                <a:cubicBezTo>
                  <a:pt x="203956" y="60053"/>
                  <a:pt x="200811" y="62759"/>
                  <a:pt x="197157" y="64586"/>
                </a:cubicBezTo>
                <a:cubicBezTo>
                  <a:pt x="193952" y="66188"/>
                  <a:pt x="190091" y="66245"/>
                  <a:pt x="186959" y="67985"/>
                </a:cubicBezTo>
                <a:cubicBezTo>
                  <a:pt x="179817" y="71953"/>
                  <a:pt x="173362" y="77050"/>
                  <a:pt x="166564" y="81582"/>
                </a:cubicBezTo>
                <a:lnTo>
                  <a:pt x="156366" y="88381"/>
                </a:lnTo>
                <a:lnTo>
                  <a:pt x="146168" y="95179"/>
                </a:lnTo>
                <a:cubicBezTo>
                  <a:pt x="143902" y="98578"/>
                  <a:pt x="141985" y="102238"/>
                  <a:pt x="139370" y="105377"/>
                </a:cubicBezTo>
                <a:cubicBezTo>
                  <a:pt x="117553" y="131559"/>
                  <a:pt x="139258" y="100447"/>
                  <a:pt x="122373" y="125773"/>
                </a:cubicBezTo>
                <a:cubicBezTo>
                  <a:pt x="112972" y="153976"/>
                  <a:pt x="128756" y="109604"/>
                  <a:pt x="105377" y="156366"/>
                </a:cubicBezTo>
                <a:cubicBezTo>
                  <a:pt x="103111" y="160898"/>
                  <a:pt x="101823" y="166070"/>
                  <a:pt x="98579" y="169963"/>
                </a:cubicBezTo>
                <a:cubicBezTo>
                  <a:pt x="95964" y="173101"/>
                  <a:pt x="91780" y="174495"/>
                  <a:pt x="88381" y="176761"/>
                </a:cubicBezTo>
                <a:cubicBezTo>
                  <a:pt x="87248" y="180160"/>
                  <a:pt x="87516" y="184425"/>
                  <a:pt x="84982" y="186959"/>
                </a:cubicBezTo>
                <a:cubicBezTo>
                  <a:pt x="82448" y="189493"/>
                  <a:pt x="76867" y="187442"/>
                  <a:pt x="74784" y="190358"/>
                </a:cubicBezTo>
                <a:cubicBezTo>
                  <a:pt x="70618" y="196190"/>
                  <a:pt x="71960" y="204791"/>
                  <a:pt x="67985" y="210754"/>
                </a:cubicBezTo>
                <a:cubicBezTo>
                  <a:pt x="61855" y="219950"/>
                  <a:pt x="58699" y="223771"/>
                  <a:pt x="54388" y="234549"/>
                </a:cubicBezTo>
                <a:cubicBezTo>
                  <a:pt x="51727" y="241202"/>
                  <a:pt x="49856" y="248146"/>
                  <a:pt x="47590" y="254944"/>
                </a:cubicBezTo>
                <a:cubicBezTo>
                  <a:pt x="46457" y="258343"/>
                  <a:pt x="45060" y="261666"/>
                  <a:pt x="44191" y="265142"/>
                </a:cubicBezTo>
                <a:cubicBezTo>
                  <a:pt x="41925" y="274207"/>
                  <a:pt x="40346" y="283472"/>
                  <a:pt x="37392" y="292336"/>
                </a:cubicBezTo>
                <a:cubicBezTo>
                  <a:pt x="36259" y="295735"/>
                  <a:pt x="35595" y="299329"/>
                  <a:pt x="33993" y="302534"/>
                </a:cubicBezTo>
                <a:cubicBezTo>
                  <a:pt x="32166" y="306188"/>
                  <a:pt x="29460" y="309333"/>
                  <a:pt x="27194" y="312732"/>
                </a:cubicBezTo>
                <a:cubicBezTo>
                  <a:pt x="23057" y="325142"/>
                  <a:pt x="22741" y="324686"/>
                  <a:pt x="20396" y="339926"/>
                </a:cubicBezTo>
                <a:cubicBezTo>
                  <a:pt x="19007" y="348955"/>
                  <a:pt x="19400" y="358307"/>
                  <a:pt x="16996" y="367120"/>
                </a:cubicBezTo>
                <a:cubicBezTo>
                  <a:pt x="13958" y="378261"/>
                  <a:pt x="13066" y="377318"/>
                  <a:pt x="0" y="367120"/>
                </a:cubicBezTo>
                <a:close/>
              </a:path>
            </a:pathLst>
          </a:custGeom>
          <a:solidFill>
            <a:schemeClr val="accent1">
              <a:alpha val="4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723914" y="4981027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265183" y="4117558"/>
            <a:ext cx="251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444926" y="5167850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grpSp>
        <p:nvGrpSpPr>
          <p:cNvPr id="42" name="Группа 41"/>
          <p:cNvGrpSpPr/>
          <p:nvPr/>
        </p:nvGrpSpPr>
        <p:grpSpPr>
          <a:xfrm>
            <a:off x="6780414" y="4174207"/>
            <a:ext cx="2184574" cy="2445501"/>
            <a:chOff x="6780414" y="4174207"/>
            <a:chExt cx="2184574" cy="2445501"/>
          </a:xfrm>
        </p:grpSpPr>
        <p:sp>
          <p:nvSpPr>
            <p:cNvPr id="7" name="TextBox 6"/>
            <p:cNvSpPr txBox="1"/>
            <p:nvPr/>
          </p:nvSpPr>
          <p:spPr>
            <a:xfrm>
              <a:off x="7057580" y="4174207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</a:t>
              </a:r>
              <a:endParaRPr lang="ru-RU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815359" y="6250376"/>
              <a:ext cx="274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ru-RU" dirty="0"/>
            </a:p>
          </p:txBody>
        </p:sp>
        <p:grpSp>
          <p:nvGrpSpPr>
            <p:cNvPr id="40" name="Группа 39"/>
            <p:cNvGrpSpPr/>
            <p:nvPr/>
          </p:nvGrpSpPr>
          <p:grpSpPr>
            <a:xfrm>
              <a:off x="6780414" y="4587041"/>
              <a:ext cx="2184574" cy="1994535"/>
              <a:chOff x="6780414" y="4587041"/>
              <a:chExt cx="2184574" cy="1994535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8647272" y="6212244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K</a:t>
                </a:r>
                <a:endParaRPr lang="ru-RU" dirty="0"/>
              </a:p>
            </p:txBody>
          </p:sp>
          <p:sp>
            <p:nvSpPr>
              <p:cNvPr id="72" name="Дуга 71"/>
              <p:cNvSpPr/>
              <p:nvPr/>
            </p:nvSpPr>
            <p:spPr>
              <a:xfrm rot="5938450">
                <a:off x="6941322" y="4590506"/>
                <a:ext cx="528669" cy="645575"/>
              </a:xfrm>
              <a:prstGeom prst="arc">
                <a:avLst/>
              </a:prstGeom>
              <a:ln w="6350" cmpd="sng"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Прямоугольный треугольник 4"/>
              <p:cNvSpPr/>
              <p:nvPr/>
            </p:nvSpPr>
            <p:spPr>
              <a:xfrm>
                <a:off x="7149946" y="4587041"/>
                <a:ext cx="1656184" cy="1663335"/>
              </a:xfrm>
              <a:prstGeom prst="rtTriangle">
                <a:avLst/>
              </a:prstGeom>
              <a:solidFill>
                <a:srgbClr val="1FF7AF">
                  <a:alpha val="25000"/>
                </a:srgbClr>
              </a:solidFill>
              <a:ln w="22225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932673" y="6212244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O</a:t>
                </a:r>
                <a:endParaRPr lang="ru-RU" dirty="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7134369" y="6080114"/>
                <a:ext cx="141695" cy="166328"/>
              </a:xfrm>
              <a:prstGeom prst="rect">
                <a:avLst/>
              </a:prstGeom>
              <a:solidFill>
                <a:srgbClr val="1FF7AF">
                  <a:alpha val="2745"/>
                </a:srgbClr>
              </a:solidFill>
              <a:ln w="6350"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Дуга 16"/>
              <p:cNvSpPr/>
              <p:nvPr/>
            </p:nvSpPr>
            <p:spPr>
              <a:xfrm rot="15058233">
                <a:off x="8256700" y="5822348"/>
                <a:ext cx="528669" cy="645575"/>
              </a:xfrm>
              <a:prstGeom prst="arc">
                <a:avLst/>
              </a:prstGeom>
              <a:ln w="6350" cmpd="sng">
                <a:solidFill>
                  <a:schemeClr val="accent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854623" y="5790000"/>
                <a:ext cx="5501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45°</a:t>
                </a:r>
                <a:endParaRPr lang="ru-RU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7952576" y="5116727"/>
                <a:ext cx="2519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</a:t>
                </a:r>
                <a:endParaRPr lang="ru-RU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780414" y="5301393"/>
                <a:ext cx="3353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endParaRPr lang="ru-RU" dirty="0"/>
              </a:p>
            </p:txBody>
          </p:sp>
        </p:grpSp>
      </p:grpSp>
      <p:sp>
        <p:nvSpPr>
          <p:cNvPr id="41" name="TextBox 40"/>
          <p:cNvSpPr txBox="1"/>
          <p:nvPr/>
        </p:nvSpPr>
        <p:spPr>
          <a:xfrm>
            <a:off x="6732059" y="255387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2363569" y="2180513"/>
            <a:ext cx="414408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Схема решения задачи: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Рисунок.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Описание и обоснование данных.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Формулы искомых  величин.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Промежуточные величины.</a:t>
            </a:r>
          </a:p>
          <a:p>
            <a:r>
              <a:rPr lang="ru-RU" dirty="0"/>
              <a:t> </a:t>
            </a:r>
            <a:r>
              <a:rPr lang="ru-RU" dirty="0" smtClean="0"/>
              <a:t>    Логическая цепочка.</a:t>
            </a:r>
          </a:p>
          <a:p>
            <a:pPr marL="342900" indent="-342900">
              <a:buAutoNum type="arabicPeriod" startAt="5"/>
            </a:pPr>
            <a:r>
              <a:rPr lang="ru-RU" dirty="0" smtClean="0"/>
              <a:t>Вычисления.</a:t>
            </a:r>
          </a:p>
          <a:p>
            <a:pPr marL="342900" indent="-342900">
              <a:buAutoNum type="arabicPeriod" startAt="5"/>
            </a:pPr>
            <a:r>
              <a:rPr lang="ru-RU" dirty="0" smtClean="0"/>
              <a:t>Ответ.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83" name="TextBox 82"/>
          <p:cNvSpPr txBox="1"/>
          <p:nvPr/>
        </p:nvSpPr>
        <p:spPr>
          <a:xfrm>
            <a:off x="128619" y="1908266"/>
            <a:ext cx="20671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Схема решения задачи: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Рисунок.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Описание и обоснование данных.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Формулы искомых  величин.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/>
              <a:t>Промежуточные величины.</a:t>
            </a:r>
          </a:p>
          <a:p>
            <a:r>
              <a:rPr lang="ru-RU" sz="1200" dirty="0"/>
              <a:t> </a:t>
            </a:r>
            <a:r>
              <a:rPr lang="ru-RU" sz="1200" dirty="0" smtClean="0"/>
              <a:t>    Логическая цепочка.</a:t>
            </a:r>
          </a:p>
          <a:p>
            <a:pPr marL="342900" indent="-342900">
              <a:buAutoNum type="arabicPeriod" startAt="5"/>
            </a:pPr>
            <a:r>
              <a:rPr lang="ru-RU" sz="1200" dirty="0" smtClean="0"/>
              <a:t>Вычисления.</a:t>
            </a:r>
          </a:p>
          <a:p>
            <a:pPr marL="342900" indent="-342900">
              <a:buAutoNum type="arabicPeriod" startAt="5"/>
            </a:pPr>
            <a:r>
              <a:rPr lang="ru-RU" sz="1200" dirty="0" smtClean="0"/>
              <a:t>Ответ.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13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9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6" presetClass="emph" presetSubtype="0" repeatCount="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59" grpId="0"/>
      <p:bldP spid="60" grpId="0"/>
      <p:bldP spid="60" grpId="1"/>
      <p:bldP spid="61" grpId="0"/>
      <p:bldP spid="61" grpId="1"/>
      <p:bldP spid="62" grpId="0"/>
      <p:bldP spid="62" grpId="1"/>
      <p:bldP spid="15" grpId="0" animBg="1"/>
      <p:bldP spid="82" grpId="0" animBg="1"/>
      <p:bldP spid="109" grpId="0"/>
      <p:bldP spid="44" grpId="0" animBg="1"/>
      <p:bldP spid="44" grpId="1" animBg="1"/>
      <p:bldP spid="44" grpId="2" animBg="1"/>
      <p:bldP spid="32" grpId="0"/>
      <p:bldP spid="32" grpId="1"/>
      <p:bldP spid="33" grpId="0"/>
      <p:bldP spid="35" grpId="0"/>
      <p:bldP spid="41" grpId="0"/>
      <p:bldP spid="26" grpId="0"/>
      <p:bldP spid="26" grpId="1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56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99592" y="1988840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Практическое задание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3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mnogogranniki.ru/images/vid_mnogogran/piramid/right/6_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01955"/>
            <a:ext cx="2400339" cy="339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841" y="260648"/>
            <a:ext cx="6512511" cy="792088"/>
          </a:xfrm>
        </p:spPr>
        <p:txBody>
          <a:bodyPr/>
          <a:lstStyle/>
          <a:p>
            <a:pPr marL="0" indent="0" algn="l">
              <a:buNone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Задание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 useBgFill="1">
        <p:nvSpPr>
          <p:cNvPr id="3" name="TextBox 2"/>
          <p:cNvSpPr txBox="1"/>
          <p:nvPr/>
        </p:nvSpPr>
        <p:spPr>
          <a:xfrm>
            <a:off x="107504" y="1412776"/>
            <a:ext cx="5976664" cy="1200329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По развертке правильной шестиугольной пирамиды определить:</a:t>
            </a:r>
          </a:p>
          <a:p>
            <a:r>
              <a:rPr lang="en-US" b="1" dirty="0" smtClean="0"/>
              <a:t>I </a:t>
            </a:r>
            <a:r>
              <a:rPr lang="uk-UA" b="1" dirty="0" err="1" smtClean="0"/>
              <a:t>уровень</a:t>
            </a:r>
            <a:r>
              <a:rPr lang="uk-UA" b="1" dirty="0" smtClean="0"/>
              <a:t>:  </a:t>
            </a:r>
            <a:r>
              <a:rPr lang="uk-UA" dirty="0" smtClean="0"/>
              <a:t>в</a:t>
            </a:r>
            <a:r>
              <a:rPr lang="ru-RU" dirty="0" err="1" smtClean="0"/>
              <a:t>ысоту</a:t>
            </a:r>
            <a:r>
              <a:rPr lang="ru-RU" dirty="0" smtClean="0"/>
              <a:t> пирамиды;</a:t>
            </a:r>
          </a:p>
          <a:p>
            <a:r>
              <a:rPr lang="en-US" b="1" dirty="0" smtClean="0"/>
              <a:t>II</a:t>
            </a:r>
            <a:r>
              <a:rPr lang="ru-RU" b="1" dirty="0" smtClean="0"/>
              <a:t> уровень: </a:t>
            </a:r>
            <a:r>
              <a:rPr lang="uk-UA" dirty="0"/>
              <a:t>п</a:t>
            </a:r>
            <a:r>
              <a:rPr lang="ru-RU" dirty="0" smtClean="0"/>
              <a:t>лощадь полной поверхности пирамиды.</a:t>
            </a:r>
            <a:endParaRPr lang="ru-RU" dirty="0"/>
          </a:p>
        </p:txBody>
      </p:sp>
      <p:sp useBgFill="1">
        <p:nvSpPr>
          <p:cNvPr id="4" name="TextBox 3"/>
          <p:cNvSpPr txBox="1"/>
          <p:nvPr/>
        </p:nvSpPr>
        <p:spPr>
          <a:xfrm>
            <a:off x="107504" y="3130632"/>
            <a:ext cx="5976664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Рекомендации и указания: </a:t>
            </a:r>
          </a:p>
          <a:p>
            <a:r>
              <a:rPr lang="ru-RU" dirty="0" smtClean="0"/>
              <a:t>Запишите необходимые формулы.</a:t>
            </a:r>
          </a:p>
          <a:p>
            <a:r>
              <a:rPr lang="ru-RU" dirty="0" smtClean="0"/>
              <a:t>Выясните </a:t>
            </a:r>
            <a:r>
              <a:rPr lang="ru-RU" dirty="0" smtClean="0"/>
              <a:t>из </a:t>
            </a:r>
            <a:r>
              <a:rPr lang="ru-RU" dirty="0" smtClean="0"/>
              <a:t>формул необходимые </a:t>
            </a:r>
            <a:r>
              <a:rPr lang="ru-RU" dirty="0"/>
              <a:t>для вычисления </a:t>
            </a:r>
            <a:r>
              <a:rPr lang="ru-RU" dirty="0" smtClean="0"/>
              <a:t>величины.</a:t>
            </a:r>
            <a:endParaRPr lang="ru-RU" dirty="0" smtClean="0"/>
          </a:p>
          <a:p>
            <a:r>
              <a:rPr lang="ru-RU" dirty="0" smtClean="0"/>
              <a:t>Выполните замеры этих величин.</a:t>
            </a:r>
          </a:p>
          <a:p>
            <a:r>
              <a:rPr lang="ru-RU" dirty="0" smtClean="0"/>
              <a:t>Замеры </a:t>
            </a:r>
            <a:r>
              <a:rPr lang="ru-RU" dirty="0" smtClean="0"/>
              <a:t>указывать в сантиметрах, </a:t>
            </a:r>
            <a:r>
              <a:rPr lang="ru-RU" dirty="0" smtClean="0"/>
              <a:t>округляя их.</a:t>
            </a:r>
            <a:endParaRPr lang="ru-RU" dirty="0"/>
          </a:p>
          <a:p>
            <a:endParaRPr lang="ru-RU" dirty="0"/>
          </a:p>
        </p:txBody>
      </p:sp>
      <p:pic>
        <p:nvPicPr>
          <p:cNvPr id="1030" name="Picture 6" descr="http://mnogogranniki.ru/images/vid_mnogogran/piramid/right/6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699" y="332656"/>
            <a:ext cx="2362924" cy="2362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6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188640"/>
            <a:ext cx="5966666" cy="75229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Решение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283968" y="1263452"/>
                <a:ext cx="3450214" cy="1944216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ru-RU" dirty="0" smtClean="0"/>
                  <a:t>По теореме Пифагора:</a:t>
                </a:r>
              </a:p>
              <a:p>
                <a:pPr algn="l"/>
                <a:r>
                  <a:rPr lang="en-US" b="1" dirty="0" smtClean="0"/>
                  <a:t>I</a:t>
                </a:r>
                <a:r>
                  <a:rPr lang="uk-UA" b="1" dirty="0" smtClean="0"/>
                  <a:t> </a:t>
                </a:r>
                <a:r>
                  <a:rPr lang="uk-UA" b="1" dirty="0" err="1" smtClean="0"/>
                  <a:t>способ</a:t>
                </a:r>
                <a:r>
                  <a:rPr lang="uk-UA" b="1" dirty="0" smtClean="0"/>
                  <a:t>:</a:t>
                </a:r>
                <a:r>
                  <a:rPr lang="ru-RU" b="1" dirty="0" smtClean="0"/>
                  <a:t> </a:t>
                </a:r>
                <a:r>
                  <a:rPr lang="en-US" sz="2400" b="1" dirty="0" smtClean="0"/>
                  <a:t>H=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𝒃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𝑹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en-US" sz="2400" b="0" i="1" smtClean="0">
                        <a:latin typeface="Cambria Math"/>
                      </a:rPr>
                      <m:t>;</m:t>
                    </m:r>
                  </m:oMath>
                </a14:m>
                <a:r>
                  <a:rPr lang="ru-RU" b="0" dirty="0" smtClean="0"/>
                  <a:t> где</a:t>
                </a:r>
                <a:endParaRPr lang="en-US" b="0" dirty="0" smtClean="0"/>
              </a:p>
              <a:p>
                <a:pPr algn="l"/>
                <a:r>
                  <a:rPr lang="en-US" dirty="0" smtClean="0"/>
                  <a:t>b-</a:t>
                </a:r>
                <a:r>
                  <a:rPr lang="ru-RU" dirty="0" smtClean="0"/>
                  <a:t>боковое ребро;</a:t>
                </a:r>
                <a:endParaRPr lang="en-US" dirty="0" smtClean="0"/>
              </a:p>
              <a:p>
                <a:pPr algn="l"/>
                <a:r>
                  <a:rPr lang="en-US" b="0" dirty="0" smtClean="0"/>
                  <a:t>R</a:t>
                </a:r>
                <a:r>
                  <a:rPr lang="ru-RU" b="0" dirty="0" smtClean="0"/>
                  <a:t>-радиус описанной окружности.</a:t>
                </a:r>
                <a:endParaRPr lang="en-US" b="0" dirty="0" smtClean="0"/>
              </a:p>
              <a:p>
                <a:pPr algn="l"/>
                <a:endParaRPr lang="ru-RU" dirty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83968" y="1263452"/>
                <a:ext cx="3450214" cy="1944216"/>
              </a:xfrm>
              <a:blipFill rotWithShape="1">
                <a:blip r:embed="rId2"/>
                <a:stretch>
                  <a:fillRect l="-1943" t="-1881" b="-266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283968" y="3823152"/>
                <a:ext cx="4102405" cy="14379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212745"/>
                    </a:solidFill>
                  </a:rPr>
                  <a:t>II</a:t>
                </a:r>
                <a:r>
                  <a:rPr lang="uk-UA" sz="2000" b="1" dirty="0" smtClean="0">
                    <a:solidFill>
                      <a:srgbClr val="212745"/>
                    </a:solidFill>
                  </a:rPr>
                  <a:t> </a:t>
                </a:r>
                <a:r>
                  <a:rPr lang="uk-UA" sz="2000" b="1" dirty="0" err="1">
                    <a:solidFill>
                      <a:srgbClr val="212745"/>
                    </a:solidFill>
                  </a:rPr>
                  <a:t>способ</a:t>
                </a:r>
                <a:r>
                  <a:rPr lang="uk-UA" sz="2000" b="1" dirty="0">
                    <a:solidFill>
                      <a:srgbClr val="212745"/>
                    </a:solidFill>
                  </a:rPr>
                  <a:t>:</a:t>
                </a:r>
                <a:r>
                  <a:rPr lang="ru-RU" sz="2000" b="1" dirty="0">
                    <a:solidFill>
                      <a:srgbClr val="212745"/>
                    </a:solidFill>
                  </a:rPr>
                  <a:t> </a:t>
                </a:r>
                <a:r>
                  <a:rPr lang="en-US" sz="2400" b="1" dirty="0">
                    <a:solidFill>
                      <a:srgbClr val="212745"/>
                    </a:solidFill>
                  </a:rPr>
                  <a:t>H=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>
                            <a:solidFill>
                              <a:srgbClr val="212745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  <m:t>𝒍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400" b="1" i="1">
                            <a:solidFill>
                              <a:srgbClr val="212745"/>
                            </a:solidFill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212745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b="1" dirty="0" smtClean="0"/>
                  <a:t>;</a:t>
                </a:r>
              </a:p>
              <a:p>
                <a:r>
                  <a:rPr lang="ru-RU" sz="2000" dirty="0" smtClean="0"/>
                  <a:t>где</a:t>
                </a:r>
              </a:p>
              <a:p>
                <a:r>
                  <a:rPr lang="en-US" sz="2000" dirty="0" smtClean="0"/>
                  <a:t>l-</a:t>
                </a:r>
                <a:r>
                  <a:rPr lang="ru-RU" sz="2000" dirty="0" smtClean="0"/>
                  <a:t>апофема;</a:t>
                </a:r>
                <a:endParaRPr lang="en-US" sz="2000" dirty="0" smtClean="0"/>
              </a:p>
              <a:p>
                <a:r>
                  <a:rPr lang="en-US" sz="2000" dirty="0" smtClean="0"/>
                  <a:t>r</a:t>
                </a:r>
                <a:r>
                  <a:rPr lang="ru-RU" sz="2000" dirty="0" smtClean="0"/>
                  <a:t>-радиус вписанной окружности.</a:t>
                </a:r>
                <a:endParaRPr lang="ru-RU" sz="2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823152"/>
                <a:ext cx="4102405" cy="1437958"/>
              </a:xfrm>
              <a:prstGeom prst="rect">
                <a:avLst/>
              </a:prstGeom>
              <a:blipFill rotWithShape="1">
                <a:blip r:embed="rId3"/>
                <a:stretch>
                  <a:fillRect l="-1634" r="-743" b="-63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44008" y="5263782"/>
                <a:ext cx="315182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Ответ: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ru-RU" sz="3600" dirty="0" smtClean="0"/>
                  <a:t>6 см.</a:t>
                </a:r>
                <a:endParaRPr lang="ru-RU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263782"/>
                <a:ext cx="3151825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5996" t="-13084" r="-4836" b="-345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23528" y="476672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1)</a:t>
            </a:r>
            <a:endParaRPr lang="ru-RU" sz="320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755576" y="116632"/>
            <a:ext cx="2736304" cy="3140685"/>
            <a:chOff x="755576" y="116632"/>
            <a:chExt cx="2736304" cy="3140685"/>
          </a:xfrm>
        </p:grpSpPr>
        <p:pic>
          <p:nvPicPr>
            <p:cNvPr id="2058" name="Picture 10" descr="Объем правильной шестиугольной пирамиды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116632"/>
              <a:ext cx="2736304" cy="31406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535418" y="2420888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</a:t>
              </a:r>
              <a:endParaRPr lang="ru-RU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71165" y="3212976"/>
            <a:ext cx="2905125" cy="3257550"/>
            <a:chOff x="671165" y="3212976"/>
            <a:chExt cx="2905125" cy="3257550"/>
          </a:xfrm>
        </p:grpSpPr>
        <p:pic>
          <p:nvPicPr>
            <p:cNvPr id="2056" name="Picture 8" descr="http://bankege.ru/images/9/90/B11_2.10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165" y="3212976"/>
              <a:ext cx="2905125" cy="3257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/>
                <p:cNvSpPr txBox="1"/>
                <p:nvPr/>
              </p:nvSpPr>
              <p:spPr>
                <a:xfrm>
                  <a:off x="1595414" y="5263782"/>
                  <a:ext cx="3738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ℓ</m:t>
                        </m:r>
                      </m:oMath>
                    </m:oMathPara>
                  </a14:m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95414" y="5263782"/>
                  <a:ext cx="373820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2015411" y="4679186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H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015411" y="5620598"/>
              <a:ext cx="335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319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2)</a:t>
            </a: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43808" y="620687"/>
                <a:ext cx="3602589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3200" b="0" i="1" smtClean="0">
                              <a:latin typeface="Cambria Math"/>
                            </a:rPr>
                            <m:t>полн</m:t>
                          </m:r>
                        </m:sub>
                      </m:sSub>
                      <m:r>
                        <a:rPr lang="ru-RU" sz="3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3200" b="0" i="1" smtClean="0">
                              <a:latin typeface="Cambria Math"/>
                            </a:rPr>
                            <m:t>осн</m:t>
                          </m:r>
                        </m:sub>
                      </m:sSub>
                      <m:r>
                        <a:rPr lang="ru-RU" sz="3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3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𝑆</m:t>
                          </m:r>
                        </m:e>
                        <m:sub>
                          <m:r>
                            <a:rPr lang="ru-RU" sz="3200" b="0" i="1" smtClean="0">
                              <a:latin typeface="Cambria Math"/>
                            </a:rPr>
                            <m:t>бок</m:t>
                          </m:r>
                        </m:sub>
                      </m:sSub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620687"/>
                <a:ext cx="3602589" cy="5847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514472" y="1916832"/>
                <a:ext cx="2977931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3200" i="1">
                            <a:latin typeface="Cambria Math"/>
                          </a:rPr>
                          <m:t>осн</m:t>
                        </m:r>
                      </m:sub>
                    </m:sSub>
                  </m:oMath>
                </a14:m>
                <a:r>
                  <a:rPr lang="ru-RU" sz="3200" dirty="0" smtClean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sz="3200" b="0" i="1" dirty="0" smtClean="0">
                            <a:latin typeface="Cambria Math"/>
                          </a:rPr>
                          <m:t>6</m:t>
                        </m:r>
                      </m:sub>
                    </m:sSub>
                    <m:r>
                      <a:rPr lang="en-US" sz="32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32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dirty="0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ru-RU" sz="3200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ru-RU" sz="3200" b="0" i="1" dirty="0" smtClean="0">
                                <a:latin typeface="Cambria Math"/>
                              </a:rPr>
                              <m:t>а</m:t>
                            </m:r>
                          </m:e>
                          <m:sup>
                            <m:r>
                              <a:rPr lang="ru-RU" sz="3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ru-RU" sz="3200" b="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ru-RU" sz="3200" b="0" i="1" dirty="0" smtClean="0">
                                <a:latin typeface="Cambria Math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ru-RU" sz="3200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472" y="1916832"/>
                <a:ext cx="2977931" cy="875753"/>
              </a:xfrm>
              <a:prstGeom prst="rect">
                <a:avLst/>
              </a:prstGeom>
              <a:blipFill rotWithShape="1">
                <a:blip r:embed="rId3"/>
                <a:stretch>
                  <a:fillRect b="-90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45102" y="3573016"/>
                <a:ext cx="4333430" cy="7990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uk-UA" sz="3200" b="0" i="1" smtClean="0">
                            <a:latin typeface="Cambria Math"/>
                          </a:rPr>
                          <m:t>бок</m:t>
                        </m:r>
                      </m:sub>
                    </m:sSub>
                    <m:r>
                      <a:rPr lang="uk-UA" sz="3200" b="0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ru-RU" sz="3200" dirty="0" smtClean="0"/>
                  <a:t>6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2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ru-RU" sz="3200" i="1" dirty="0" smtClean="0">
                            <a:latin typeface="Cambria Math"/>
                            <a:sym typeface="Symbol"/>
                          </a:rPr>
                          <m:t></m:t>
                        </m:r>
                      </m:sub>
                    </m:sSub>
                  </m:oMath>
                </a14:m>
                <a:r>
                  <a:rPr lang="en-US" sz="3200" dirty="0" smtClean="0"/>
                  <a:t> = 6·</a:t>
                </a:r>
                <a:r>
                  <a:rPr lang="ru-RU" sz="32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200" b="0" i="1" smtClean="0">
                            <a:latin typeface="Cambria Math"/>
                          </a:rPr>
                          <m:t>·</m:t>
                        </m:r>
                        <m:r>
                          <a:rPr lang="en-US" sz="3200" b="0" i="1" smtClean="0">
                            <a:latin typeface="Cambria Math"/>
                          </a:rPr>
                          <m:t>𝑙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/>
                  <a:t> =3al</a:t>
                </a:r>
                <a:endParaRPr lang="ru-RU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102" y="3573016"/>
                <a:ext cx="4333430" cy="799001"/>
              </a:xfrm>
              <a:prstGeom prst="rect">
                <a:avLst/>
              </a:prstGeom>
              <a:blipFill rotWithShape="1">
                <a:blip r:embed="rId4"/>
                <a:stretch>
                  <a:fillRect r="-2391" b="-99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Группа 6"/>
          <p:cNvGrpSpPr/>
          <p:nvPr/>
        </p:nvGrpSpPr>
        <p:grpSpPr>
          <a:xfrm>
            <a:off x="1115616" y="4365104"/>
            <a:ext cx="2197982" cy="2197982"/>
            <a:chOff x="1115616" y="4365104"/>
            <a:chExt cx="2197982" cy="2197982"/>
          </a:xfrm>
        </p:grpSpPr>
        <p:pic>
          <p:nvPicPr>
            <p:cNvPr id="3076" name="Picture 4" descr="вычислить площадь равнобедренного треугольника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4365104"/>
              <a:ext cx="2197982" cy="21979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2121443" y="6192754"/>
              <a:ext cx="30649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475656" y="5093807"/>
              <a:ext cx="31290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52268" y="5066615"/>
              <a:ext cx="31290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  <a:endParaRPr lang="ru-RU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290169" y="1412776"/>
            <a:ext cx="3739780" cy="2808312"/>
            <a:chOff x="290169" y="1412776"/>
            <a:chExt cx="3739780" cy="2808312"/>
          </a:xfrm>
        </p:grpSpPr>
        <p:pic>
          <p:nvPicPr>
            <p:cNvPr id="3074" name="Picture 2" descr="http://ege-study.ru/wp-content/uploads/2012/08/6ang_01.p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0169" y="1412776"/>
              <a:ext cx="3739780" cy="28083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977144" y="206084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ru-RU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01464" y="5435947"/>
                <a:ext cx="252945" cy="46166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/>
                        </a:rPr>
                        <m:t>ℓ</m:t>
                      </m:r>
                    </m:oMath>
                  </m:oMathPara>
                </a14:m>
                <a:endParaRPr lang="ru-RU" sz="2400" dirty="0">
                  <a:solidFill>
                    <a:schemeClr val="accent3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464" y="5435947"/>
                <a:ext cx="252945" cy="461665"/>
              </a:xfrm>
              <a:prstGeom prst="rect">
                <a:avLst/>
              </a:prstGeom>
              <a:blipFill rotWithShape="1">
                <a:blip r:embed="rId7"/>
                <a:stretch>
                  <a:fillRect l="-7317" r="-439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600439" y="5242619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Ответ:</a:t>
            </a:r>
            <a:endParaRPr lang="ru-RU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651179" y="4587386"/>
                <a:ext cx="3989618" cy="6311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ru-RU" sz="3200" b="1" i="1">
                            <a:latin typeface="Cambria Math"/>
                          </a:rPr>
                          <m:t>осн</m:t>
                        </m:r>
                      </m:sub>
                    </m:sSub>
                  </m:oMath>
                </a14:m>
                <a:r>
                  <a:rPr lang="ru-RU" sz="3200" b="1" dirty="0" smtClean="0"/>
                  <a:t>=54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b="1" i="1" dirty="0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ru-RU" sz="3200" b="1" i="1" dirty="0" smtClean="0">
                            <a:latin typeface="Cambria Math"/>
                          </a:rPr>
                          <m:t>𝟑</m:t>
                        </m:r>
                        <m:r>
                          <a:rPr lang="ru-RU" sz="3200" b="1" i="1" dirty="0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ru-RU" sz="3200" b="1" i="1" dirty="0" smtClean="0">
                        <a:latin typeface="Cambria Math"/>
                        <a:ea typeface="Cambria Math"/>
                      </a:rPr>
                      <m:t>≈</m:t>
                    </m:r>
                    <m:r>
                      <a:rPr lang="ru-RU" sz="3200" b="1" i="1" dirty="0" smtClean="0">
                        <a:latin typeface="Cambria Math"/>
                        <a:ea typeface="Cambria Math"/>
                      </a:rPr>
                      <m:t>𝟗𝟒</m:t>
                    </m:r>
                    <m:r>
                      <a:rPr lang="ru-RU" sz="3200" b="1" i="1" dirty="0" smtClean="0">
                        <a:latin typeface="Cambria Math"/>
                        <a:ea typeface="Cambria Math"/>
                      </a:rPr>
                      <m:t> </m:t>
                    </m:r>
                    <m:sSup>
                      <m:sSupPr>
                        <m:ctrlPr>
                          <a:rPr lang="ru-RU" sz="3200" b="1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latin typeface="Cambria Math"/>
                            <a:ea typeface="Cambria Math"/>
                          </a:rPr>
                          <m:t>см</m:t>
                        </m:r>
                      </m:e>
                      <m:sup>
                        <m:r>
                          <a:rPr lang="ru-RU" sz="3200" b="1" i="1" dirty="0" smtClean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179" y="4587386"/>
                <a:ext cx="3989618" cy="631198"/>
              </a:xfrm>
              <a:prstGeom prst="rect">
                <a:avLst/>
              </a:prstGeom>
              <a:blipFill rotWithShape="1">
                <a:blip r:embed="rId8"/>
                <a:stretch>
                  <a:fillRect t="-5825" b="-310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6796" y="5120737"/>
                <a:ext cx="2801408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uk-UA" sz="3200" b="1" i="1" smtClean="0">
                            <a:latin typeface="Cambria Math"/>
                          </a:rPr>
                          <m:t>бок</m:t>
                        </m:r>
                      </m:sub>
                    </m:sSub>
                    <m:r>
                      <a:rPr lang="uk-UA" sz="3200" b="1" i="1" smtClean="0">
                        <a:latin typeface="Cambria Math"/>
                      </a:rPr>
                      <m:t>= </m:t>
                    </m:r>
                  </m:oMath>
                </a14:m>
                <a:r>
                  <a:rPr lang="ru-RU" sz="3200" b="1" dirty="0" smtClean="0"/>
                  <a:t>144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ru-RU" sz="32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6796" y="5120737"/>
                <a:ext cx="2801408" cy="595932"/>
              </a:xfrm>
              <a:prstGeom prst="rect">
                <a:avLst/>
              </a:prstGeom>
              <a:blipFill rotWithShape="1">
                <a:blip r:embed="rId9"/>
                <a:stretch>
                  <a:fillRect t="-11224" b="-32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34063" y="5705512"/>
                <a:ext cx="2895986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/>
                          </a:rPr>
                          <m:t>𝑺</m:t>
                        </m:r>
                      </m:e>
                      <m:sub>
                        <m:r>
                          <a:rPr lang="ru-RU" sz="3200" b="1" i="1" smtClean="0">
                            <a:latin typeface="Cambria Math"/>
                          </a:rPr>
                          <m:t>полн</m:t>
                        </m:r>
                      </m:sub>
                    </m:sSub>
                    <m:r>
                      <a:rPr lang="ru-RU" sz="3200" b="1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ru-RU" sz="3200" b="1" dirty="0" smtClean="0"/>
                  <a:t>238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dirty="0" smtClean="0">
                            <a:latin typeface="Cambria Math"/>
                          </a:rPr>
                          <m:t>см</m:t>
                        </m:r>
                      </m:e>
                      <m:sup>
                        <m:r>
                          <a:rPr lang="ru-RU" sz="3200" b="1" i="1" dirty="0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63" y="5705512"/>
                <a:ext cx="2895986" cy="595932"/>
              </a:xfrm>
              <a:prstGeom prst="rect">
                <a:avLst/>
              </a:prstGeom>
              <a:blipFill rotWithShape="1">
                <a:blip r:embed="rId10"/>
                <a:stretch>
                  <a:fillRect t="-11224" b="-32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8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>
    <a:spDef>
      <a:spPr>
        <a:solidFill>
          <a:srgbClr val="1FF7AF">
            <a:alpha val="2745"/>
          </a:srgbClr>
        </a:solidFill>
        <a:ln w="22225"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accent1">
              <a:lumMod val="50000"/>
            </a:schemeClr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1540</TotalTime>
  <Words>790</Words>
  <Application>Microsoft Office PowerPoint</Application>
  <PresentationFormat>Экран (4:3)</PresentationFormat>
  <Paragraphs>163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Блиц-задачи</vt:lpstr>
      <vt:lpstr>Задача 1</vt:lpstr>
      <vt:lpstr>Задача 2</vt:lpstr>
      <vt:lpstr>Задача №257</vt:lpstr>
      <vt:lpstr>Презентация PowerPoint</vt:lpstr>
      <vt:lpstr>Практическое задание</vt:lpstr>
      <vt:lpstr>Задание</vt:lpstr>
      <vt:lpstr>Решение</vt:lpstr>
      <vt:lpstr>Презентация PowerPoint</vt:lpstr>
      <vt:lpstr>Презентация PowerPoint</vt:lpstr>
      <vt:lpstr>Задание на дом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Блиц-задачи</dc:title>
  <dc:creator>Наталья</dc:creator>
  <cp:lastModifiedBy>Наталья</cp:lastModifiedBy>
  <cp:revision>135</cp:revision>
  <dcterms:created xsi:type="dcterms:W3CDTF">2015-10-26T20:57:42Z</dcterms:created>
  <dcterms:modified xsi:type="dcterms:W3CDTF">2015-11-15T16:45:25Z</dcterms:modified>
</cp:coreProperties>
</file>